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vml" ContentType="application/vnd.openxmlformats-officedocument.vmlDrawing"/>
  <Default Extension="wdp" ContentType="image/vnd.ms-photo"/>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charts/chart4.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37.xml" ContentType="application/vnd.openxmlformats-officedocument.presentationml.notesSlide+xml"/>
  <Override PartName="/ppt/embeddings/oleObject4.bin" ContentType="application/vnd.openxmlformats-officedocument.oleObject"/>
  <Override PartName="/ppt/charts/chart5.xml" ContentType="application/vnd.openxmlformats-officedocument.drawingml.chart+xml"/>
  <Override PartName="/ppt/embeddings/oleObject5.bin" ContentType="application/vnd.openxmlformats-officedocument.oleObject"/>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9" r:id="rId2"/>
    <p:sldMasterId id="2147483725" r:id="rId3"/>
  </p:sldMasterIdLst>
  <p:notesMasterIdLst>
    <p:notesMasterId r:id="rId47"/>
  </p:notesMasterIdLst>
  <p:handoutMasterIdLst>
    <p:handoutMasterId r:id="rId48"/>
  </p:handoutMasterIdLst>
  <p:sldIdLst>
    <p:sldId id="256" r:id="rId4"/>
    <p:sldId id="306" r:id="rId5"/>
    <p:sldId id="302" r:id="rId6"/>
    <p:sldId id="303" r:id="rId7"/>
    <p:sldId id="259" r:id="rId8"/>
    <p:sldId id="308" r:id="rId9"/>
    <p:sldId id="261" r:id="rId10"/>
    <p:sldId id="305" r:id="rId11"/>
    <p:sldId id="304" r:id="rId12"/>
    <p:sldId id="262" r:id="rId13"/>
    <p:sldId id="273" r:id="rId14"/>
    <p:sldId id="274" r:id="rId15"/>
    <p:sldId id="269" r:id="rId16"/>
    <p:sldId id="296" r:id="rId17"/>
    <p:sldId id="291" r:id="rId18"/>
    <p:sldId id="307" r:id="rId19"/>
    <p:sldId id="309" r:id="rId20"/>
    <p:sldId id="275" r:id="rId21"/>
    <p:sldId id="276" r:id="rId22"/>
    <p:sldId id="277" r:id="rId23"/>
    <p:sldId id="294" r:id="rId24"/>
    <p:sldId id="279" r:id="rId25"/>
    <p:sldId id="297" r:id="rId26"/>
    <p:sldId id="280" r:id="rId27"/>
    <p:sldId id="283" r:id="rId28"/>
    <p:sldId id="284" r:id="rId29"/>
    <p:sldId id="311" r:id="rId30"/>
    <p:sldId id="310" r:id="rId31"/>
    <p:sldId id="312" r:id="rId32"/>
    <p:sldId id="313" r:id="rId33"/>
    <p:sldId id="314" r:id="rId34"/>
    <p:sldId id="317" r:id="rId35"/>
    <p:sldId id="318" r:id="rId36"/>
    <p:sldId id="319" r:id="rId37"/>
    <p:sldId id="320" r:id="rId38"/>
    <p:sldId id="321" r:id="rId39"/>
    <p:sldId id="322" r:id="rId40"/>
    <p:sldId id="323" r:id="rId41"/>
    <p:sldId id="324" r:id="rId42"/>
    <p:sldId id="325" r:id="rId43"/>
    <p:sldId id="285" r:id="rId44"/>
    <p:sldId id="326" r:id="rId45"/>
    <p:sldId id="301" r:id="rId46"/>
  </p:sldIdLst>
  <p:sldSz cx="9144000" cy="6858000" type="screen4x3"/>
  <p:notesSz cx="9236075" cy="6950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ffice of Resource Management &amp; Planning" initials="ORM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6281" autoAdjust="0"/>
  </p:normalViewPr>
  <p:slideViewPr>
    <p:cSldViewPr>
      <p:cViewPr>
        <p:scale>
          <a:sx n="110" d="100"/>
          <a:sy n="110" d="100"/>
        </p:scale>
        <p:origin x="-1192" y="-80"/>
      </p:cViewPr>
      <p:guideLst>
        <p:guide orient="horz" pos="2160"/>
        <p:guide pos="2880"/>
      </p:guideLst>
    </p:cSldViewPr>
  </p:slideViewPr>
  <p:notesTextViewPr>
    <p:cViewPr>
      <p:scale>
        <a:sx n="1" d="1"/>
        <a:sy n="1" d="1"/>
      </p:scale>
      <p:origin x="0" y="0"/>
    </p:cViewPr>
  </p:notesTextViewPr>
  <p:sorterViewPr>
    <p:cViewPr>
      <p:scale>
        <a:sx n="180" d="100"/>
        <a:sy n="180" d="100"/>
      </p:scale>
      <p:origin x="0" y="64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commentAuthors" Target="commentAuthors.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oleObject" Target="file:///\\p-irc-fs03\data\PD\Sustainability\Annual%20Report%20and%20Accountability%20Report\Annual%20Report\2012\Excel%20Files\Energy%20Savings%20from%20Efficiency%20Projects.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tx>
            <c:strRef>
              <c:f>Sheet1!$B$1</c:f>
              <c:strCache>
                <c:ptCount val="1"/>
                <c:pt idx="0">
                  <c:v>2011 Scope 1 &amp; 2 Emissions
Davis &amp; Sacramento</c:v>
                </c:pt>
              </c:strCache>
            </c:strRef>
          </c:tx>
          <c:dLbls>
            <c:dLblPos val="inEnd"/>
            <c:showLegendKey val="0"/>
            <c:showVal val="1"/>
            <c:showCatName val="0"/>
            <c:showSerName val="0"/>
            <c:showPercent val="0"/>
            <c:showBubbleSize val="0"/>
            <c:showLeaderLines val="1"/>
          </c:dLbls>
          <c:cat>
            <c:strRef>
              <c:f>Sheet1!$A$2:$A$5</c:f>
              <c:strCache>
                <c:ptCount val="4"/>
                <c:pt idx="0">
                  <c:v>Mobile</c:v>
                </c:pt>
                <c:pt idx="1">
                  <c:v>Other</c:v>
                </c:pt>
                <c:pt idx="2">
                  <c:v>Electricity</c:v>
                </c:pt>
                <c:pt idx="3">
                  <c:v>Stationary Combustion*</c:v>
                </c:pt>
              </c:strCache>
            </c:strRef>
          </c:cat>
          <c:val>
            <c:numRef>
              <c:f>Sheet1!$B$2:$B$5</c:f>
              <c:numCache>
                <c:formatCode>0%</c:formatCode>
                <c:ptCount val="4"/>
                <c:pt idx="0">
                  <c:v>0.0353726765555484</c:v>
                </c:pt>
                <c:pt idx="1">
                  <c:v>0.066660707236402</c:v>
                </c:pt>
                <c:pt idx="2">
                  <c:v>0.31155219835124</c:v>
                </c:pt>
                <c:pt idx="3">
                  <c:v>0.58641441785681</c:v>
                </c:pt>
              </c:numCache>
            </c:numRef>
          </c:val>
        </c:ser>
        <c:ser>
          <c:idx val="1"/>
          <c:order val="1"/>
          <c:tx>
            <c:strRef>
              <c:f>Sheet1!$C$1</c:f>
              <c:strCache>
                <c:ptCount val="1"/>
                <c:pt idx="0">
                  <c:v>tons</c:v>
                </c:pt>
              </c:strCache>
            </c:strRef>
          </c:tx>
          <c:cat>
            <c:strRef>
              <c:f>Sheet1!$A$2:$A$5</c:f>
              <c:strCache>
                <c:ptCount val="4"/>
                <c:pt idx="0">
                  <c:v>Mobile</c:v>
                </c:pt>
                <c:pt idx="1">
                  <c:v>Other</c:v>
                </c:pt>
                <c:pt idx="2">
                  <c:v>Electricity</c:v>
                </c:pt>
                <c:pt idx="3">
                  <c:v>Stationary Combustion*</c:v>
                </c:pt>
              </c:strCache>
            </c:strRef>
          </c:cat>
          <c:val>
            <c:numRef>
              <c:f>Sheet1!#REF!</c:f>
              <c:numCache>
                <c:formatCode>General</c:formatCode>
                <c:ptCount val="1"/>
                <c:pt idx="0">
                  <c:v>1.0</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50751475346059"/>
          <c:y val="0.286304373235044"/>
          <c:w val="0.338349700639913"/>
          <c:h val="0.57815938839977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tx>
            <c:strRef>
              <c:f>Sheet1!$B$1</c:f>
              <c:strCache>
                <c:ptCount val="1"/>
                <c:pt idx="0">
                  <c:v>2011 Scope
Davis &amp; Sacramento</c:v>
                </c:pt>
              </c:strCache>
            </c:strRef>
          </c:tx>
          <c:dLbls>
            <c:dLblPos val="bestFit"/>
            <c:showLegendKey val="0"/>
            <c:showVal val="1"/>
            <c:showCatName val="0"/>
            <c:showSerName val="0"/>
            <c:showPercent val="0"/>
            <c:showBubbleSize val="0"/>
            <c:showLeaderLines val="1"/>
          </c:dLbls>
          <c:cat>
            <c:strRef>
              <c:f>Sheet1!$A$2:$A$4</c:f>
              <c:strCache>
                <c:ptCount val="3"/>
                <c:pt idx="0">
                  <c:v>Davis Campus</c:v>
                </c:pt>
                <c:pt idx="1">
                  <c:v>Sacramento Campus</c:v>
                </c:pt>
                <c:pt idx="2">
                  <c:v>Outlying Facilities</c:v>
                </c:pt>
              </c:strCache>
            </c:strRef>
          </c:cat>
          <c:val>
            <c:numRef>
              <c:f>Sheet1!$B$2:$B$4</c:f>
              <c:numCache>
                <c:formatCode>0%</c:formatCode>
                <c:ptCount val="3"/>
                <c:pt idx="0">
                  <c:v>0.647887323943662</c:v>
                </c:pt>
                <c:pt idx="1">
                  <c:v>0.342723004694836</c:v>
                </c:pt>
                <c:pt idx="2">
                  <c:v>0.00938967136150235</c:v>
                </c:pt>
              </c:numCache>
            </c:numRef>
          </c:val>
        </c:ser>
        <c:ser>
          <c:idx val="1"/>
          <c:order val="1"/>
          <c:tx>
            <c:strRef>
              <c:f>Sheet1!#REF!</c:f>
              <c:strCache>
                <c:ptCount val="1"/>
                <c:pt idx="0">
                  <c:v>#REF!</c:v>
                </c:pt>
              </c:strCache>
            </c:strRef>
          </c:tx>
          <c:cat>
            <c:strRef>
              <c:f>Sheet1!$A$2:$A$4</c:f>
              <c:strCache>
                <c:ptCount val="3"/>
                <c:pt idx="0">
                  <c:v>Davis Campus</c:v>
                </c:pt>
                <c:pt idx="1">
                  <c:v>Sacramento Campus</c:v>
                </c:pt>
                <c:pt idx="2">
                  <c:v>Outlying Facilities</c:v>
                </c:pt>
              </c:strCache>
            </c:strRef>
          </c:cat>
          <c:val>
            <c:numRef>
              <c:f>Sheet1!#REF!</c:f>
              <c:numCache>
                <c:formatCode>General</c:formatCode>
                <c:ptCount val="1"/>
                <c:pt idx="0">
                  <c:v>1.0</c:v>
                </c:pt>
              </c:numCache>
            </c:numRef>
          </c:val>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6645346007027"/>
          <c:y val="0.0260393332400117"/>
          <c:w val="0.667321523651037"/>
          <c:h val="0.865472370812574"/>
        </c:manualLayout>
      </c:layout>
      <c:barChart>
        <c:barDir val="col"/>
        <c:grouping val="clustered"/>
        <c:varyColors val="0"/>
        <c:ser>
          <c:idx val="0"/>
          <c:order val="0"/>
          <c:tx>
            <c:strRef>
              <c:f>Sheet1!$B$1</c:f>
              <c:strCache>
                <c:ptCount val="1"/>
                <c:pt idx="0">
                  <c:v>Total</c:v>
                </c:pt>
              </c:strCache>
            </c:strRef>
          </c:tx>
          <c:spPr>
            <a:solidFill>
              <a:srgbClr val="9BBB59">
                <a:lumMod val="75000"/>
              </a:srgbClr>
            </a:solidFill>
          </c:spPr>
          <c:invertIfNegative val="0"/>
          <c:cat>
            <c:numRef>
              <c:f>Sheet1!$A$2:$A$7</c:f>
              <c:numCache>
                <c:formatCode>General</c:formatCode>
                <c:ptCount val="6"/>
                <c:pt idx="0">
                  <c:v>2007.0</c:v>
                </c:pt>
                <c:pt idx="1">
                  <c:v>2008.0</c:v>
                </c:pt>
                <c:pt idx="2">
                  <c:v>2009.0</c:v>
                </c:pt>
                <c:pt idx="3">
                  <c:v>2010.0</c:v>
                </c:pt>
                <c:pt idx="4">
                  <c:v>2011.0</c:v>
                </c:pt>
                <c:pt idx="5">
                  <c:v>2012.0</c:v>
                </c:pt>
              </c:numCache>
            </c:numRef>
          </c:cat>
          <c:val>
            <c:numRef>
              <c:f>Sheet1!$B$2:$B$7</c:f>
              <c:numCache>
                <c:formatCode>General</c:formatCode>
                <c:ptCount val="6"/>
                <c:pt idx="0">
                  <c:v>252000.0</c:v>
                </c:pt>
                <c:pt idx="1">
                  <c:v>239000.0</c:v>
                </c:pt>
                <c:pt idx="2">
                  <c:v>235000.0</c:v>
                </c:pt>
                <c:pt idx="3">
                  <c:v>228000.0</c:v>
                </c:pt>
                <c:pt idx="4">
                  <c:v>220000.0</c:v>
                </c:pt>
                <c:pt idx="5">
                  <c:v>205700.0</c:v>
                </c:pt>
              </c:numCache>
            </c:numRef>
          </c:val>
        </c:ser>
        <c:ser>
          <c:idx val="1"/>
          <c:order val="1"/>
          <c:tx>
            <c:strRef>
              <c:f>Sheet1!$C$1</c:f>
              <c:strCache>
                <c:ptCount val="1"/>
                <c:pt idx="0">
                  <c:v>Davis</c:v>
                </c:pt>
              </c:strCache>
            </c:strRef>
          </c:tx>
          <c:spPr>
            <a:solidFill>
              <a:srgbClr val="9BBB59">
                <a:lumMod val="40000"/>
                <a:lumOff val="60000"/>
              </a:srgbClr>
            </a:solidFill>
          </c:spPr>
          <c:invertIfNegative val="0"/>
          <c:cat>
            <c:numRef>
              <c:f>Sheet1!$A$2:$A$7</c:f>
              <c:numCache>
                <c:formatCode>General</c:formatCode>
                <c:ptCount val="6"/>
                <c:pt idx="0">
                  <c:v>2007.0</c:v>
                </c:pt>
                <c:pt idx="1">
                  <c:v>2008.0</c:v>
                </c:pt>
                <c:pt idx="2">
                  <c:v>2009.0</c:v>
                </c:pt>
                <c:pt idx="3">
                  <c:v>2010.0</c:v>
                </c:pt>
                <c:pt idx="4">
                  <c:v>2011.0</c:v>
                </c:pt>
                <c:pt idx="5">
                  <c:v>2012.0</c:v>
                </c:pt>
              </c:numCache>
            </c:numRef>
          </c:cat>
          <c:val>
            <c:numRef>
              <c:f>Sheet1!$C$2:$C$7</c:f>
              <c:numCache>
                <c:formatCode>General</c:formatCode>
                <c:ptCount val="6"/>
                <c:pt idx="0">
                  <c:v>180534.0</c:v>
                </c:pt>
                <c:pt idx="1">
                  <c:v>166709.0</c:v>
                </c:pt>
                <c:pt idx="2">
                  <c:v>161119.0</c:v>
                </c:pt>
                <c:pt idx="3">
                  <c:v>154277.0</c:v>
                </c:pt>
                <c:pt idx="4">
                  <c:v>145000.0</c:v>
                </c:pt>
                <c:pt idx="5">
                  <c:v>132000.0</c:v>
                </c:pt>
              </c:numCache>
            </c:numRef>
          </c:val>
        </c:ser>
        <c:ser>
          <c:idx val="2"/>
          <c:order val="2"/>
          <c:tx>
            <c:strRef>
              <c:f>Sheet1!$D$1</c:f>
              <c:strCache>
                <c:ptCount val="1"/>
                <c:pt idx="0">
                  <c:v>Sacramento</c:v>
                </c:pt>
              </c:strCache>
            </c:strRef>
          </c:tx>
          <c:spPr>
            <a:solidFill>
              <a:srgbClr val="C0504D">
                <a:lumMod val="60000"/>
                <a:lumOff val="40000"/>
              </a:srgbClr>
            </a:solidFill>
          </c:spPr>
          <c:invertIfNegative val="0"/>
          <c:cat>
            <c:numRef>
              <c:f>Sheet1!$A$2:$A$7</c:f>
              <c:numCache>
                <c:formatCode>General</c:formatCode>
                <c:ptCount val="6"/>
                <c:pt idx="0">
                  <c:v>2007.0</c:v>
                </c:pt>
                <c:pt idx="1">
                  <c:v>2008.0</c:v>
                </c:pt>
                <c:pt idx="2">
                  <c:v>2009.0</c:v>
                </c:pt>
                <c:pt idx="3">
                  <c:v>2010.0</c:v>
                </c:pt>
                <c:pt idx="4">
                  <c:v>2011.0</c:v>
                </c:pt>
                <c:pt idx="5">
                  <c:v>2012.0</c:v>
                </c:pt>
              </c:numCache>
            </c:numRef>
          </c:cat>
          <c:val>
            <c:numRef>
              <c:f>Sheet1!$D$2:$D$7</c:f>
              <c:numCache>
                <c:formatCode>General</c:formatCode>
                <c:ptCount val="6"/>
                <c:pt idx="0">
                  <c:v>67815.0</c:v>
                </c:pt>
                <c:pt idx="1">
                  <c:v>68502.0</c:v>
                </c:pt>
                <c:pt idx="2">
                  <c:v>70606.0</c:v>
                </c:pt>
                <c:pt idx="3">
                  <c:v>71573.0</c:v>
                </c:pt>
                <c:pt idx="4">
                  <c:v>73000.0</c:v>
                </c:pt>
                <c:pt idx="5">
                  <c:v>72000.0</c:v>
                </c:pt>
              </c:numCache>
            </c:numRef>
          </c:val>
        </c:ser>
        <c:dLbls>
          <c:showLegendKey val="0"/>
          <c:showVal val="0"/>
          <c:showCatName val="0"/>
          <c:showSerName val="0"/>
          <c:showPercent val="0"/>
          <c:showBubbleSize val="0"/>
        </c:dLbls>
        <c:gapWidth val="150"/>
        <c:axId val="-2133776376"/>
        <c:axId val="-2133770440"/>
      </c:barChart>
      <c:lineChart>
        <c:grouping val="standard"/>
        <c:varyColors val="0"/>
        <c:ser>
          <c:idx val="3"/>
          <c:order val="3"/>
          <c:tx>
            <c:strRef>
              <c:f>Sheet1!$E$1</c:f>
              <c:strCache>
                <c:ptCount val="1"/>
                <c:pt idx="0">
                  <c:v>2000 Emissions</c:v>
                </c:pt>
              </c:strCache>
            </c:strRef>
          </c:tx>
          <c:spPr>
            <a:ln w="38100"/>
          </c:spPr>
          <c:marker>
            <c:symbol val="none"/>
          </c:marker>
          <c:cat>
            <c:numRef>
              <c:f>Sheet1!$A$2:$A$7</c:f>
              <c:numCache>
                <c:formatCode>General</c:formatCode>
                <c:ptCount val="6"/>
                <c:pt idx="0">
                  <c:v>2007.0</c:v>
                </c:pt>
                <c:pt idx="1">
                  <c:v>2008.0</c:v>
                </c:pt>
                <c:pt idx="2">
                  <c:v>2009.0</c:v>
                </c:pt>
                <c:pt idx="3">
                  <c:v>2010.0</c:v>
                </c:pt>
                <c:pt idx="4">
                  <c:v>2011.0</c:v>
                </c:pt>
                <c:pt idx="5">
                  <c:v>2012.0</c:v>
                </c:pt>
              </c:numCache>
            </c:numRef>
          </c:cat>
          <c:val>
            <c:numRef>
              <c:f>Sheet1!$E$2:$E$7</c:f>
              <c:numCache>
                <c:formatCode>General</c:formatCode>
                <c:ptCount val="6"/>
                <c:pt idx="0">
                  <c:v>246000.0</c:v>
                </c:pt>
                <c:pt idx="1">
                  <c:v>246000.0</c:v>
                </c:pt>
                <c:pt idx="2">
                  <c:v>246000.0</c:v>
                </c:pt>
                <c:pt idx="3">
                  <c:v>246000.0</c:v>
                </c:pt>
                <c:pt idx="4">
                  <c:v>246000.0</c:v>
                </c:pt>
                <c:pt idx="5">
                  <c:v>246000.0</c:v>
                </c:pt>
              </c:numCache>
            </c:numRef>
          </c:val>
          <c:smooth val="0"/>
        </c:ser>
        <c:ser>
          <c:idx val="4"/>
          <c:order val="4"/>
          <c:tx>
            <c:strRef>
              <c:f>Sheet1!$F$1</c:f>
              <c:strCache>
                <c:ptCount val="1"/>
                <c:pt idx="0">
                  <c:v>2010 Stretch Goal</c:v>
                </c:pt>
              </c:strCache>
            </c:strRef>
          </c:tx>
          <c:spPr>
            <a:ln w="38100"/>
          </c:spPr>
          <c:marker>
            <c:symbol val="none"/>
          </c:marker>
          <c:cat>
            <c:numRef>
              <c:f>Sheet1!$A$2:$A$7</c:f>
              <c:numCache>
                <c:formatCode>General</c:formatCode>
                <c:ptCount val="6"/>
                <c:pt idx="0">
                  <c:v>2007.0</c:v>
                </c:pt>
                <c:pt idx="1">
                  <c:v>2008.0</c:v>
                </c:pt>
                <c:pt idx="2">
                  <c:v>2009.0</c:v>
                </c:pt>
                <c:pt idx="3">
                  <c:v>2010.0</c:v>
                </c:pt>
                <c:pt idx="4">
                  <c:v>2011.0</c:v>
                </c:pt>
                <c:pt idx="5">
                  <c:v>2012.0</c:v>
                </c:pt>
              </c:numCache>
            </c:numRef>
          </c:cat>
          <c:val>
            <c:numRef>
              <c:f>Sheet1!$F$2:$F$7</c:f>
              <c:numCache>
                <c:formatCode>General</c:formatCode>
                <c:ptCount val="6"/>
                <c:pt idx="0">
                  <c:v>210000.0</c:v>
                </c:pt>
                <c:pt idx="1">
                  <c:v>210000.0</c:v>
                </c:pt>
                <c:pt idx="2">
                  <c:v>210000.0</c:v>
                </c:pt>
                <c:pt idx="3">
                  <c:v>210000.0</c:v>
                </c:pt>
                <c:pt idx="4">
                  <c:v>210000.0</c:v>
                </c:pt>
                <c:pt idx="5">
                  <c:v>210000.0</c:v>
                </c:pt>
              </c:numCache>
            </c:numRef>
          </c:val>
          <c:smooth val="0"/>
        </c:ser>
        <c:dLbls>
          <c:showLegendKey val="0"/>
          <c:showVal val="0"/>
          <c:showCatName val="0"/>
          <c:showSerName val="0"/>
          <c:showPercent val="0"/>
          <c:showBubbleSize val="0"/>
        </c:dLbls>
        <c:marker val="1"/>
        <c:smooth val="0"/>
        <c:axId val="-2133776376"/>
        <c:axId val="-2133770440"/>
      </c:lineChart>
      <c:catAx>
        <c:axId val="-2133776376"/>
        <c:scaling>
          <c:orientation val="minMax"/>
        </c:scaling>
        <c:delete val="0"/>
        <c:axPos val="b"/>
        <c:title>
          <c:tx>
            <c:rich>
              <a:bodyPr/>
              <a:lstStyle/>
              <a:p>
                <a:pPr>
                  <a:defRPr/>
                </a:pPr>
                <a:r>
                  <a:rPr lang="en-US" dirty="0"/>
                  <a:t>Calendar</a:t>
                </a:r>
                <a:r>
                  <a:rPr lang="en-US" baseline="0" dirty="0"/>
                  <a:t> Year</a:t>
                </a:r>
                <a:endParaRPr lang="en-US" dirty="0"/>
              </a:p>
            </c:rich>
          </c:tx>
          <c:overlay val="0"/>
        </c:title>
        <c:numFmt formatCode="General" sourceLinked="1"/>
        <c:majorTickMark val="out"/>
        <c:minorTickMark val="none"/>
        <c:tickLblPos val="nextTo"/>
        <c:crossAx val="-2133770440"/>
        <c:crosses val="autoZero"/>
        <c:auto val="1"/>
        <c:lblAlgn val="ctr"/>
        <c:lblOffset val="100"/>
        <c:noMultiLvlLbl val="0"/>
      </c:catAx>
      <c:valAx>
        <c:axId val="-2133770440"/>
        <c:scaling>
          <c:orientation val="minMax"/>
          <c:max val="275000.0"/>
          <c:min val="0.0"/>
        </c:scaling>
        <c:delete val="0"/>
        <c:axPos val="l"/>
        <c:majorGridlines/>
        <c:title>
          <c:tx>
            <c:rich>
              <a:bodyPr rot="-5400000" vert="horz"/>
              <a:lstStyle/>
              <a:p>
                <a:pPr>
                  <a:defRPr/>
                </a:pPr>
                <a:r>
                  <a:rPr lang="en-US" dirty="0"/>
                  <a:t>Metric</a:t>
                </a:r>
                <a:r>
                  <a:rPr lang="en-US" baseline="0" dirty="0"/>
                  <a:t> Tons CO2e</a:t>
                </a:r>
                <a:endParaRPr lang="en-US" dirty="0"/>
              </a:p>
            </c:rich>
          </c:tx>
          <c:overlay val="0"/>
        </c:title>
        <c:numFmt formatCode="#,##0" sourceLinked="0"/>
        <c:majorTickMark val="out"/>
        <c:minorTickMark val="none"/>
        <c:tickLblPos val="nextTo"/>
        <c:crossAx val="-2133776376"/>
        <c:crosses val="autoZero"/>
        <c:crossBetween val="between"/>
      </c:valAx>
    </c:plotArea>
    <c:legend>
      <c:legendPos val="r"/>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5"/>
          <c:order val="0"/>
          <c:tx>
            <c:strRef>
              <c:f>Sheet1!$B$35</c:f>
              <c:strCache>
                <c:ptCount val="1"/>
              </c:strCache>
            </c:strRef>
          </c:tx>
          <c:spPr>
            <a:solidFill>
              <a:srgbClr val="92D050"/>
            </a:solidFill>
          </c:spPr>
          <c:invertIfNegative val="0"/>
          <c:cat>
            <c:strRef>
              <c:f>Sheet1!$B$30:$M$30</c:f>
              <c:strCache>
                <c:ptCount val="12"/>
                <c:pt idx="0">
                  <c:v>Berkeley</c:v>
                </c:pt>
                <c:pt idx="1">
                  <c:v>Davis</c:v>
                </c:pt>
                <c:pt idx="2">
                  <c:v>Irvine</c:v>
                </c:pt>
                <c:pt idx="3">
                  <c:v>Irvine MC</c:v>
                </c:pt>
                <c:pt idx="4">
                  <c:v>Los Angeles</c:v>
                </c:pt>
                <c:pt idx="5">
                  <c:v>Los Angeles MC</c:v>
                </c:pt>
                <c:pt idx="6">
                  <c:v>San Diego</c:v>
                </c:pt>
                <c:pt idx="7">
                  <c:v>San Diego MC</c:v>
                </c:pt>
                <c:pt idx="8">
                  <c:v>San Francisco</c:v>
                </c:pt>
                <c:pt idx="9">
                  <c:v>San Francisco MC</c:v>
                </c:pt>
                <c:pt idx="10">
                  <c:v>Santa Barbara</c:v>
                </c:pt>
                <c:pt idx="11">
                  <c:v>Santa Cruz</c:v>
                </c:pt>
              </c:strCache>
            </c:strRef>
          </c:cat>
          <c:val>
            <c:numRef>
              <c:f>Sheet1!$B$32:$M$32</c:f>
              <c:numCache>
                <c:formatCode>General</c:formatCode>
                <c:ptCount val="12"/>
              </c:numCache>
            </c:numRef>
          </c:val>
        </c:ser>
        <c:ser>
          <c:idx val="0"/>
          <c:order val="1"/>
          <c:spPr>
            <a:solidFill>
              <a:srgbClr val="92D050"/>
            </a:solidFill>
          </c:spPr>
          <c:invertIfNegative val="0"/>
          <c:dPt>
            <c:idx val="3"/>
            <c:invertIfNegative val="0"/>
            <c:bubble3D val="0"/>
            <c:spPr>
              <a:solidFill>
                <a:schemeClr val="accent5">
                  <a:lumMod val="75000"/>
                </a:schemeClr>
              </a:solidFill>
            </c:spPr>
          </c:dPt>
          <c:dPt>
            <c:idx val="5"/>
            <c:invertIfNegative val="0"/>
            <c:bubble3D val="0"/>
            <c:spPr>
              <a:solidFill>
                <a:schemeClr val="accent5">
                  <a:lumMod val="75000"/>
                </a:schemeClr>
              </a:solidFill>
            </c:spPr>
          </c:dPt>
          <c:dPt>
            <c:idx val="7"/>
            <c:invertIfNegative val="0"/>
            <c:bubble3D val="0"/>
            <c:spPr>
              <a:solidFill>
                <a:schemeClr val="accent5">
                  <a:lumMod val="75000"/>
                </a:schemeClr>
              </a:solidFill>
            </c:spPr>
          </c:dPt>
          <c:dPt>
            <c:idx val="9"/>
            <c:invertIfNegative val="0"/>
            <c:bubble3D val="0"/>
            <c:spPr>
              <a:solidFill>
                <a:schemeClr val="accent5">
                  <a:lumMod val="75000"/>
                </a:schemeClr>
              </a:solidFill>
            </c:spPr>
          </c:dPt>
          <c:cat>
            <c:strRef>
              <c:f>Sheet1!$B$30:$M$30</c:f>
              <c:strCache>
                <c:ptCount val="12"/>
                <c:pt idx="0">
                  <c:v>Berkeley</c:v>
                </c:pt>
                <c:pt idx="1">
                  <c:v>Davis</c:v>
                </c:pt>
                <c:pt idx="2">
                  <c:v>Irvine</c:v>
                </c:pt>
                <c:pt idx="3">
                  <c:v>Irvine MC</c:v>
                </c:pt>
                <c:pt idx="4">
                  <c:v>Los Angeles</c:v>
                </c:pt>
                <c:pt idx="5">
                  <c:v>Los Angeles MC</c:v>
                </c:pt>
                <c:pt idx="6">
                  <c:v>San Diego</c:v>
                </c:pt>
                <c:pt idx="7">
                  <c:v>San Diego MC</c:v>
                </c:pt>
                <c:pt idx="8">
                  <c:v>San Francisco</c:v>
                </c:pt>
                <c:pt idx="9">
                  <c:v>San Francisco MC</c:v>
                </c:pt>
                <c:pt idx="10">
                  <c:v>Santa Barbara</c:v>
                </c:pt>
                <c:pt idx="11">
                  <c:v>Santa Cruz</c:v>
                </c:pt>
              </c:strCache>
            </c:strRef>
          </c:cat>
          <c:val>
            <c:numRef>
              <c:f>Sheet1!$B$31:$M$31</c:f>
              <c:numCache>
                <c:formatCode>General</c:formatCode>
                <c:ptCount val="12"/>
                <c:pt idx="0">
                  <c:v>151646.0</c:v>
                </c:pt>
                <c:pt idx="1">
                  <c:v>217030.0</c:v>
                </c:pt>
                <c:pt idx="2">
                  <c:v>161372.0</c:v>
                </c:pt>
                <c:pt idx="3">
                  <c:v>5709.0</c:v>
                </c:pt>
                <c:pt idx="4">
                  <c:v>142000.0</c:v>
                </c:pt>
                <c:pt idx="5">
                  <c:v>42833.0</c:v>
                </c:pt>
                <c:pt idx="6">
                  <c:v>172696.0</c:v>
                </c:pt>
                <c:pt idx="7">
                  <c:v>1899.0</c:v>
                </c:pt>
                <c:pt idx="8">
                  <c:v>148429.0</c:v>
                </c:pt>
                <c:pt idx="9">
                  <c:v>71659.0</c:v>
                </c:pt>
                <c:pt idx="10">
                  <c:v>51816.0</c:v>
                </c:pt>
                <c:pt idx="11">
                  <c:v>45356.0</c:v>
                </c:pt>
              </c:numCache>
            </c:numRef>
          </c:val>
        </c:ser>
        <c:dLbls>
          <c:showLegendKey val="0"/>
          <c:showVal val="0"/>
          <c:showCatName val="0"/>
          <c:showSerName val="0"/>
          <c:showPercent val="0"/>
          <c:showBubbleSize val="0"/>
        </c:dLbls>
        <c:gapWidth val="78"/>
        <c:overlap val="100"/>
        <c:axId val="-2108792072"/>
        <c:axId val="-2108788952"/>
      </c:barChart>
      <c:catAx>
        <c:axId val="-2108792072"/>
        <c:scaling>
          <c:orientation val="minMax"/>
        </c:scaling>
        <c:delete val="0"/>
        <c:axPos val="b"/>
        <c:numFmt formatCode="General" sourceLinked="1"/>
        <c:majorTickMark val="out"/>
        <c:minorTickMark val="none"/>
        <c:tickLblPos val="nextTo"/>
        <c:txPr>
          <a:bodyPr rot="-5400000" vert="horz"/>
          <a:lstStyle/>
          <a:p>
            <a:pPr>
              <a:defRPr sz="1800">
                <a:latin typeface="Calibri" pitchFamily="34" charset="0"/>
                <a:cs typeface="Calibri" pitchFamily="34" charset="0"/>
              </a:defRPr>
            </a:pPr>
            <a:endParaRPr lang="en-US"/>
          </a:p>
        </c:txPr>
        <c:crossAx val="-2108788952"/>
        <c:crosses val="autoZero"/>
        <c:auto val="1"/>
        <c:lblAlgn val="ctr"/>
        <c:lblOffset val="100"/>
        <c:noMultiLvlLbl val="0"/>
      </c:catAx>
      <c:valAx>
        <c:axId val="-2108788952"/>
        <c:scaling>
          <c:orientation val="minMax"/>
          <c:max val="220000.0"/>
          <c:min val="0.0"/>
        </c:scaling>
        <c:delete val="0"/>
        <c:axPos val="l"/>
        <c:majorGridlines/>
        <c:title>
          <c:tx>
            <c:rich>
              <a:bodyPr rot="-5400000" vert="horz"/>
              <a:lstStyle/>
              <a:p>
                <a:pPr>
                  <a:defRPr sz="1600" b="0">
                    <a:latin typeface="Calibri" pitchFamily="34" charset="0"/>
                    <a:cs typeface="Calibri" pitchFamily="34" charset="0"/>
                  </a:defRPr>
                </a:pPr>
                <a:r>
                  <a:rPr lang="en-US" sz="1600" b="0" dirty="0" smtClean="0">
                    <a:latin typeface="Calibri" pitchFamily="34" charset="0"/>
                    <a:cs typeface="Calibri" pitchFamily="34" charset="0"/>
                  </a:rPr>
                  <a:t>Energy Savings (MMBTUs)</a:t>
                </a:r>
                <a:endParaRPr lang="en-US" sz="1600" b="0" dirty="0">
                  <a:latin typeface="Calibri" pitchFamily="34" charset="0"/>
                  <a:cs typeface="Calibri" pitchFamily="34" charset="0"/>
                </a:endParaRPr>
              </a:p>
            </c:rich>
          </c:tx>
          <c:layout>
            <c:manualLayout>
              <c:xMode val="edge"/>
              <c:yMode val="edge"/>
              <c:x val="0.00972222222222222"/>
              <c:y val="0.14578302712161"/>
            </c:manualLayout>
          </c:layout>
          <c:overlay val="0"/>
        </c:title>
        <c:numFmt formatCode="0,&quot;K&quot;" sourceLinked="0"/>
        <c:majorTickMark val="out"/>
        <c:minorTickMark val="none"/>
        <c:tickLblPos val="nextTo"/>
        <c:txPr>
          <a:bodyPr/>
          <a:lstStyle/>
          <a:p>
            <a:pPr>
              <a:defRPr sz="1400" b="1">
                <a:latin typeface="Calibri" pitchFamily="34" charset="0"/>
                <a:cs typeface="Calibri" pitchFamily="34" charset="0"/>
              </a:defRPr>
            </a:pPr>
            <a:endParaRPr lang="en-US"/>
          </a:p>
        </c:txPr>
        <c:crossAx val="-2108792072"/>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tx>
            <c:strRef>
              <c:f>Sheet1!$B$1</c:f>
              <c:strCache>
                <c:ptCount val="1"/>
                <c:pt idx="0">
                  <c:v>Column1</c:v>
                </c:pt>
              </c:strCache>
            </c:strRef>
          </c:tx>
          <c:spPr>
            <a:solidFill>
              <a:schemeClr val="accent3"/>
            </a:solidFill>
          </c:spPr>
          <c:dPt>
            <c:idx val="0"/>
            <c:bubble3D val="0"/>
          </c:dPt>
          <c:dPt>
            <c:idx val="1"/>
            <c:bubble3D val="0"/>
            <c:spPr>
              <a:solidFill>
                <a:schemeClr val="accent1"/>
              </a:solidFill>
            </c:spPr>
          </c:dPt>
          <c:cat>
            <c:strRef>
              <c:f>Sheet1!$A$2:$A$3</c:f>
              <c:strCache>
                <c:ptCount val="2"/>
                <c:pt idx="0">
                  <c:v>Green Energy</c:v>
                </c:pt>
                <c:pt idx="1">
                  <c:v>Energy Efficiency</c:v>
                </c:pt>
              </c:strCache>
            </c:strRef>
          </c:cat>
          <c:val>
            <c:numRef>
              <c:f>Sheet1!$B$2:$B$3</c:f>
              <c:numCache>
                <c:formatCode>General</c:formatCode>
                <c:ptCount val="2"/>
                <c:pt idx="0">
                  <c:v>4.0</c:v>
                </c:pt>
                <c:pt idx="1">
                  <c:v>5.0</c:v>
                </c:pt>
              </c:numCache>
            </c:numRef>
          </c:val>
        </c:ser>
        <c:dLbls>
          <c:showLegendKey val="0"/>
          <c:showVal val="0"/>
          <c:showCatName val="0"/>
          <c:showSerName val="0"/>
          <c:showPercent val="0"/>
          <c:showBubbleSize val="0"/>
          <c:showLeaderLines val="1"/>
        </c:dLbls>
        <c:firstSliceAng val="0"/>
      </c:pieChart>
      <c:spPr>
        <a:noFill/>
        <a:ln w="25363">
          <a:noFill/>
        </a:ln>
      </c:spPr>
    </c:plotArea>
    <c:legend>
      <c:legendPos val="b"/>
      <c:overlay val="0"/>
    </c:legend>
    <c:plotVisOnly val="1"/>
    <c:dispBlanksAs val="gap"/>
    <c:showDLblsOverMax val="0"/>
  </c:chart>
  <c:txPr>
    <a:bodyPr/>
    <a:lstStyle/>
    <a:p>
      <a:pPr>
        <a:defRPr sz="1797"/>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image" Target="../media/image3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299" cy="3475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5231640" y="0"/>
            <a:ext cx="4002299" cy="347504"/>
          </a:xfrm>
          <a:prstGeom prst="rect">
            <a:avLst/>
          </a:prstGeom>
        </p:spPr>
        <p:txBody>
          <a:bodyPr vert="horz" lIns="92492" tIns="46246" rIns="92492" bIns="46246" rtlCol="0"/>
          <a:lstStyle>
            <a:lvl1pPr algn="r">
              <a:defRPr sz="1200"/>
            </a:lvl1pPr>
          </a:lstStyle>
          <a:p>
            <a:fld id="{EB9774DF-FF09-455F-8D06-AA882672EC78}" type="datetimeFigureOut">
              <a:rPr lang="en-US" smtClean="0"/>
              <a:t>3/26/14</a:t>
            </a:fld>
            <a:endParaRPr lang="en-US" dirty="0"/>
          </a:p>
        </p:txBody>
      </p:sp>
      <p:sp>
        <p:nvSpPr>
          <p:cNvPr id="4" name="Footer Placeholder 3"/>
          <p:cNvSpPr>
            <a:spLocks noGrp="1"/>
          </p:cNvSpPr>
          <p:nvPr>
            <p:ph type="ftr" sz="quarter" idx="2"/>
          </p:nvPr>
        </p:nvSpPr>
        <p:spPr>
          <a:xfrm>
            <a:off x="1" y="6601365"/>
            <a:ext cx="4002299" cy="347504"/>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31640" y="6601365"/>
            <a:ext cx="4002299" cy="347504"/>
          </a:xfrm>
          <a:prstGeom prst="rect">
            <a:avLst/>
          </a:prstGeom>
        </p:spPr>
        <p:txBody>
          <a:bodyPr vert="horz" lIns="92492" tIns="46246" rIns="92492" bIns="46246" rtlCol="0" anchor="b"/>
          <a:lstStyle>
            <a:lvl1pPr algn="r">
              <a:defRPr sz="1200"/>
            </a:lvl1pPr>
          </a:lstStyle>
          <a:p>
            <a:fld id="{9303859A-56C8-4F97-8E86-CD45834893C5}" type="slidenum">
              <a:rPr lang="en-US" smtClean="0"/>
              <a:t>‹#›</a:t>
            </a:fld>
            <a:endParaRPr lang="en-US" dirty="0"/>
          </a:p>
        </p:txBody>
      </p:sp>
    </p:spTree>
    <p:extLst>
      <p:ext uri="{BB962C8B-B14F-4D97-AF65-F5344CB8AC3E}">
        <p14:creationId xmlns:p14="http://schemas.microsoft.com/office/powerpoint/2010/main" val="3845312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299" cy="3475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5231640" y="0"/>
            <a:ext cx="4002299" cy="347504"/>
          </a:xfrm>
          <a:prstGeom prst="rect">
            <a:avLst/>
          </a:prstGeom>
        </p:spPr>
        <p:txBody>
          <a:bodyPr vert="horz" lIns="92492" tIns="46246" rIns="92492" bIns="46246" rtlCol="0"/>
          <a:lstStyle>
            <a:lvl1pPr algn="r">
              <a:defRPr sz="1200"/>
            </a:lvl1pPr>
          </a:lstStyle>
          <a:p>
            <a:fld id="{8CC1DCE9-3355-4597-BB24-55184C49B429}" type="datetimeFigureOut">
              <a:rPr lang="en-US" smtClean="0"/>
              <a:t>3/26/14</a:t>
            </a:fld>
            <a:endParaRPr lang="en-US" dirty="0"/>
          </a:p>
        </p:txBody>
      </p:sp>
      <p:sp>
        <p:nvSpPr>
          <p:cNvPr id="4" name="Slide Image Placeholder 3"/>
          <p:cNvSpPr>
            <a:spLocks noGrp="1" noRot="1" noChangeAspect="1"/>
          </p:cNvSpPr>
          <p:nvPr>
            <p:ph type="sldImg" idx="2"/>
          </p:nvPr>
        </p:nvSpPr>
        <p:spPr>
          <a:xfrm>
            <a:off x="2879725" y="520700"/>
            <a:ext cx="3476625" cy="260667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923608" y="3301286"/>
            <a:ext cx="7388860" cy="3127534"/>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601365"/>
            <a:ext cx="4002299" cy="3475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31640" y="6601365"/>
            <a:ext cx="4002299" cy="347504"/>
          </a:xfrm>
          <a:prstGeom prst="rect">
            <a:avLst/>
          </a:prstGeom>
        </p:spPr>
        <p:txBody>
          <a:bodyPr vert="horz" lIns="92492" tIns="46246" rIns="92492" bIns="46246" rtlCol="0" anchor="b"/>
          <a:lstStyle>
            <a:lvl1pPr algn="r">
              <a:defRPr sz="1200"/>
            </a:lvl1pPr>
          </a:lstStyle>
          <a:p>
            <a:fld id="{C1CB0096-8551-496A-A79F-520B3AE84C33}" type="slidenum">
              <a:rPr lang="en-US" smtClean="0"/>
              <a:t>‹#›</a:t>
            </a:fld>
            <a:endParaRPr lang="en-US" dirty="0"/>
          </a:p>
        </p:txBody>
      </p:sp>
    </p:spTree>
    <p:extLst>
      <p:ext uri="{BB962C8B-B14F-4D97-AF65-F5344CB8AC3E}">
        <p14:creationId xmlns:p14="http://schemas.microsoft.com/office/powerpoint/2010/main" val="1741462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B0096-8551-496A-A79F-520B3AE84C33}" type="slidenum">
              <a:rPr lang="en-US" smtClean="0"/>
              <a:t>1</a:t>
            </a:fld>
            <a:endParaRPr lang="en-US" dirty="0"/>
          </a:p>
        </p:txBody>
      </p:sp>
    </p:spTree>
    <p:extLst>
      <p:ext uri="{BB962C8B-B14F-4D97-AF65-F5344CB8AC3E}">
        <p14:creationId xmlns:p14="http://schemas.microsoft.com/office/powerpoint/2010/main" val="2990542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10</a:t>
            </a:fld>
            <a:endParaRPr lang="en-US" dirty="0"/>
          </a:p>
        </p:txBody>
      </p:sp>
    </p:spTree>
    <p:extLst>
      <p:ext uri="{BB962C8B-B14F-4D97-AF65-F5344CB8AC3E}">
        <p14:creationId xmlns:p14="http://schemas.microsoft.com/office/powerpoint/2010/main" val="94182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11</a:t>
            </a:fld>
            <a:endParaRPr lang="en-US" dirty="0"/>
          </a:p>
        </p:txBody>
      </p:sp>
    </p:spTree>
    <p:extLst>
      <p:ext uri="{BB962C8B-B14F-4D97-AF65-F5344CB8AC3E}">
        <p14:creationId xmlns:p14="http://schemas.microsoft.com/office/powerpoint/2010/main" val="2442153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12</a:t>
            </a:fld>
            <a:endParaRPr lang="en-US" dirty="0"/>
          </a:p>
        </p:txBody>
      </p:sp>
    </p:spTree>
    <p:extLst>
      <p:ext uri="{BB962C8B-B14F-4D97-AF65-F5344CB8AC3E}">
        <p14:creationId xmlns:p14="http://schemas.microsoft.com/office/powerpoint/2010/main" val="2839612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DF7A55-3588-4DB1-B9F1-F8E12A5DC1FA}"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9725" y="520700"/>
            <a:ext cx="3476625" cy="2606675"/>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pPr defTabSz="924916" eaLnBrk="0" fontAlgn="base" hangingPunct="0">
              <a:spcBef>
                <a:spcPct val="30000"/>
              </a:spcBef>
              <a:spcAft>
                <a:spcPct val="0"/>
              </a:spcAft>
              <a:buFont typeface="Arial" pitchFamily="34" charset="0"/>
              <a:buChar char="•"/>
              <a:defRPr/>
            </a:pPr>
            <a:r>
              <a:rPr lang="en-US" baseline="0" dirty="0" smtClean="0"/>
              <a:t> This graph demonstrates utility-verified energy savings from energy efficiency projects between 2009 and 2012 for each campus and Medical Center in the Energy Efficiency Partnership, plus self-reported energy savings from UCLA’s and UCLA Medical Center’s energy efficiency projects, which have mostly been done independently from the Partnership. These projects include energy efficiency measures instituted in new buildings in addition to retrofits and building re-commissioning in existing buildings. </a:t>
            </a:r>
          </a:p>
          <a:p>
            <a:pPr>
              <a:buFont typeface="Arial" pitchFamily="34" charset="0"/>
              <a:buNone/>
            </a:pPr>
            <a:endParaRPr lang="en-US" baseline="0" dirty="0" smtClean="0"/>
          </a:p>
          <a:p>
            <a:pPr>
              <a:buFont typeface="Arial" pitchFamily="34" charset="0"/>
              <a:buChar char="•"/>
            </a:pPr>
            <a:r>
              <a:rPr lang="en-US" baseline="0" dirty="0" smtClean="0"/>
              <a:t> While the Partnership started in 2004, showing savings since 2009 captures approximately 86 percent of the savings to date. [Note: good data is not available prior to 2009]</a:t>
            </a:r>
          </a:p>
          <a:p>
            <a:pPr>
              <a:buFont typeface="Arial" pitchFamily="34" charset="0"/>
              <a:buNone/>
            </a:pPr>
            <a:r>
              <a:rPr lang="en-US" baseline="0" dirty="0" smtClean="0"/>
              <a:t> </a:t>
            </a:r>
          </a:p>
          <a:p>
            <a:pPr>
              <a:buFont typeface="Arial" pitchFamily="34" charset="0"/>
              <a:buChar char="•"/>
            </a:pPr>
            <a:r>
              <a:rPr lang="en-US" baseline="0" dirty="0" smtClean="0"/>
              <a:t> Energy efficiency implementation at the medical centers has been limited to date, with the notable exception of UCSF. The other medical centers are in the process of developing energy efficiency programs and should show increased activity in the next two years.</a:t>
            </a:r>
          </a:p>
          <a:p>
            <a:pPr>
              <a:buFont typeface="Arial" pitchFamily="34" charset="0"/>
              <a:buNone/>
            </a:pPr>
            <a:endParaRPr lang="en-US" baseline="0" dirty="0" smtClean="0"/>
          </a:p>
          <a:p>
            <a:pPr>
              <a:buFont typeface="Arial" pitchFamily="34" charset="0"/>
              <a:buChar char="•"/>
            </a:pPr>
            <a:r>
              <a:rPr lang="en-US" baseline="0" dirty="0" smtClean="0"/>
              <a:t> [NOTE: UCLA , UCR, and UC Davis Med Center are served by municipal utilities and are not part of the Energy Efficiency Partnership. UC Merced is a new campus and is only recently beginning to make further energy efficiency improvements to its already very efficient new buildings. Riverside, Merced, and Davis </a:t>
            </a:r>
            <a:r>
              <a:rPr lang="en-US" baseline="0" smtClean="0"/>
              <a:t>Med Center </a:t>
            </a:r>
            <a:r>
              <a:rPr lang="en-US" baseline="0" dirty="0" smtClean="0"/>
              <a:t>were not included in this graph.]</a:t>
            </a:r>
            <a:endParaRPr lang="en-US" dirty="0"/>
          </a:p>
        </p:txBody>
      </p:sp>
      <p:sp>
        <p:nvSpPr>
          <p:cNvPr id="4" name="Slide Number Placeholder 3"/>
          <p:cNvSpPr>
            <a:spLocks noGrp="1"/>
          </p:cNvSpPr>
          <p:nvPr>
            <p:ph type="sldNum" sz="quarter" idx="10"/>
          </p:nvPr>
        </p:nvSpPr>
        <p:spPr/>
        <p:txBody>
          <a:bodyPr/>
          <a:lstStyle/>
          <a:p>
            <a:pPr>
              <a:defRPr/>
            </a:pPr>
            <a:fld id="{2569F7DD-EE3C-4C2E-9F9F-4D9374FC0DE9}" type="slidenum">
              <a:rPr lang="en-US" smtClean="0">
                <a:solidFill>
                  <a:prstClr val="black"/>
                </a:solidFill>
              </a:rPr>
              <a:pPr>
                <a:defRPr/>
              </a:pPr>
              <a:t>14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9725" y="520700"/>
            <a:ext cx="3476625" cy="2606675"/>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pPr defTabSz="924916" eaLnBrk="0" fontAlgn="base" hangingPunct="0">
              <a:spcBef>
                <a:spcPct val="30000"/>
              </a:spcBef>
              <a:spcAft>
                <a:spcPct val="0"/>
              </a:spcAft>
              <a:buFont typeface="Arial" pitchFamily="34" charset="0"/>
              <a:buChar char="•"/>
              <a:defRPr/>
            </a:pPr>
            <a:r>
              <a:rPr lang="en-US" dirty="0" smtClean="0"/>
              <a:t> UC’s Energy Efficiency Partnership with utility companies, established in 2004, allows the university to invest in energy efficiency projects that generate significant operational savings.</a:t>
            </a:r>
          </a:p>
          <a:p>
            <a:pPr>
              <a:buFont typeface="Arial" pitchFamily="34" charset="0"/>
              <a:buChar char="•"/>
            </a:pPr>
            <a:endParaRPr lang="en-US" dirty="0">
              <a:latin typeface="Times New Roman" pitchFamily="18" charset="0"/>
            </a:endParaRPr>
          </a:p>
          <a:p>
            <a:pPr defTabSz="924916" eaLnBrk="0" fontAlgn="base" hangingPunct="0">
              <a:spcBef>
                <a:spcPct val="30000"/>
              </a:spcBef>
              <a:spcAft>
                <a:spcPct val="0"/>
              </a:spcAft>
              <a:buFont typeface="Arial" pitchFamily="34" charset="0"/>
              <a:buChar char="•"/>
              <a:defRPr/>
            </a:pPr>
            <a:r>
              <a:rPr lang="en-US" dirty="0">
                <a:latin typeface="Times New Roman" pitchFamily="18" charset="0"/>
              </a:rPr>
              <a:t> </a:t>
            </a:r>
            <a:r>
              <a:rPr lang="en-US" dirty="0" smtClean="0"/>
              <a:t>Projects include lighting retrofits, building re-commissioning, and upgrades to heating, ventilation, and air conditioning– all reduce energy consumption AND improve comfort, health, and safety.</a:t>
            </a:r>
          </a:p>
          <a:p>
            <a:pPr>
              <a:buFont typeface="Arial" pitchFamily="34" charset="0"/>
              <a:buNone/>
            </a:pPr>
            <a:endParaRPr lang="en-US" dirty="0">
              <a:latin typeface="Times New Roman" pitchFamily="18" charset="0"/>
            </a:endParaRPr>
          </a:p>
          <a:p>
            <a:pPr>
              <a:buFont typeface="Arial" pitchFamily="34" charset="0"/>
              <a:buChar char="•"/>
            </a:pPr>
            <a:r>
              <a:rPr lang="en-US" dirty="0">
                <a:latin typeface="Times New Roman" pitchFamily="18" charset="0"/>
              </a:rPr>
              <a:t> The University received $18.9 million of incentives from the Partnership in 2012 to implement 184 projects. Those projects are projected to save approximately 59 million kilowatt-hours of electricity and 5 million </a:t>
            </a:r>
            <a:r>
              <a:rPr lang="en-US" dirty="0" err="1">
                <a:latin typeface="Times New Roman" pitchFamily="18" charset="0"/>
              </a:rPr>
              <a:t>therms</a:t>
            </a:r>
            <a:r>
              <a:rPr lang="en-US" dirty="0">
                <a:latin typeface="Times New Roman" pitchFamily="18" charset="0"/>
              </a:rPr>
              <a:t> of natural gas. Net of debt service, these projects will save approximately $5 million annually in avoided utility costs. </a:t>
            </a:r>
          </a:p>
          <a:p>
            <a:pPr>
              <a:buFont typeface="Arial" pitchFamily="34" charset="0"/>
              <a:buNone/>
            </a:pPr>
            <a:endParaRPr lang="en-US" dirty="0">
              <a:latin typeface="Times New Roman" pitchFamily="18" charset="0"/>
            </a:endParaRPr>
          </a:p>
          <a:p>
            <a:pPr>
              <a:buFont typeface="Arial" pitchFamily="34" charset="0"/>
              <a:buChar char="•"/>
            </a:pPr>
            <a:r>
              <a:rPr lang="en-US" dirty="0">
                <a:latin typeface="Times New Roman" pitchFamily="18" charset="0"/>
              </a:rPr>
              <a:t> Since the program began, UC’s cumulative net avoided costs from these energy efficiency projects is approximately $91 million. Projects completed in 2012 will </a:t>
            </a:r>
            <a:r>
              <a:rPr lang="en-US" i="1" dirty="0">
                <a:latin typeface="Times New Roman" pitchFamily="18" charset="0"/>
              </a:rPr>
              <a:t>increase</a:t>
            </a:r>
            <a:r>
              <a:rPr lang="en-US" dirty="0">
                <a:latin typeface="Times New Roman" pitchFamily="18" charset="0"/>
              </a:rPr>
              <a:t> the annual net avoided utility costs to approximately $37 million in 2013. By the end of 2013, cumulative savings since 2004 will reach approximately $128 million. </a:t>
            </a:r>
          </a:p>
          <a:p>
            <a:endParaRPr lang="en-US" dirty="0"/>
          </a:p>
        </p:txBody>
      </p:sp>
      <p:sp>
        <p:nvSpPr>
          <p:cNvPr id="4" name="Slide Number Placeholder 3"/>
          <p:cNvSpPr>
            <a:spLocks noGrp="1"/>
          </p:cNvSpPr>
          <p:nvPr>
            <p:ph type="sldNum" sz="quarter" idx="10"/>
          </p:nvPr>
        </p:nvSpPr>
        <p:spPr/>
        <p:txBody>
          <a:bodyPr/>
          <a:lstStyle/>
          <a:p>
            <a:pPr>
              <a:defRPr/>
            </a:pPr>
            <a:fld id="{2569F7DD-EE3C-4C2E-9F9F-4D9374FC0DE9}" type="slidenum">
              <a:rPr lang="en-US" smtClean="0">
                <a:solidFill>
                  <a:prstClr val="black"/>
                </a:solidFill>
              </a:rPr>
              <a:pPr>
                <a:defRPr/>
              </a:pPr>
              <a:t>15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16</a:t>
            </a:fld>
            <a:endParaRPr lang="en-US" dirty="0"/>
          </a:p>
        </p:txBody>
      </p:sp>
    </p:spTree>
    <p:extLst>
      <p:ext uri="{BB962C8B-B14F-4D97-AF65-F5344CB8AC3E}">
        <p14:creationId xmlns:p14="http://schemas.microsoft.com/office/powerpoint/2010/main" val="3602634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17</a:t>
            </a:fld>
            <a:endParaRPr lang="en-US" dirty="0"/>
          </a:p>
        </p:txBody>
      </p:sp>
    </p:spTree>
    <p:extLst>
      <p:ext uri="{BB962C8B-B14F-4D97-AF65-F5344CB8AC3E}">
        <p14:creationId xmlns:p14="http://schemas.microsoft.com/office/powerpoint/2010/main" val="3602634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18</a:t>
            </a:fld>
            <a:endParaRPr lang="en-US" dirty="0"/>
          </a:p>
        </p:txBody>
      </p:sp>
    </p:spTree>
    <p:extLst>
      <p:ext uri="{BB962C8B-B14F-4D97-AF65-F5344CB8AC3E}">
        <p14:creationId xmlns:p14="http://schemas.microsoft.com/office/powerpoint/2010/main" val="3602634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19</a:t>
            </a:fld>
            <a:endParaRPr lang="en-US" dirty="0"/>
          </a:p>
        </p:txBody>
      </p:sp>
    </p:spTree>
    <p:extLst>
      <p:ext uri="{BB962C8B-B14F-4D97-AF65-F5344CB8AC3E}">
        <p14:creationId xmlns:p14="http://schemas.microsoft.com/office/powerpoint/2010/main" val="762315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B0096-8551-496A-A79F-520B3AE84C33}"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990542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20</a:t>
            </a:fld>
            <a:endParaRPr lang="en-US" dirty="0"/>
          </a:p>
        </p:txBody>
      </p:sp>
    </p:spTree>
    <p:extLst>
      <p:ext uri="{BB962C8B-B14F-4D97-AF65-F5344CB8AC3E}">
        <p14:creationId xmlns:p14="http://schemas.microsoft.com/office/powerpoint/2010/main" val="2259803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21</a:t>
            </a:fld>
            <a:endParaRPr lang="en-US" dirty="0"/>
          </a:p>
        </p:txBody>
      </p:sp>
    </p:spTree>
    <p:extLst>
      <p:ext uri="{BB962C8B-B14F-4D97-AF65-F5344CB8AC3E}">
        <p14:creationId xmlns:p14="http://schemas.microsoft.com/office/powerpoint/2010/main" val="2637803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22</a:t>
            </a:fld>
            <a:endParaRPr lang="en-US" dirty="0"/>
          </a:p>
        </p:txBody>
      </p:sp>
    </p:spTree>
    <p:extLst>
      <p:ext uri="{BB962C8B-B14F-4D97-AF65-F5344CB8AC3E}">
        <p14:creationId xmlns:p14="http://schemas.microsoft.com/office/powerpoint/2010/main" val="1106571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23</a:t>
            </a:fld>
            <a:endParaRPr lang="en-US" dirty="0"/>
          </a:p>
        </p:txBody>
      </p:sp>
    </p:spTree>
    <p:extLst>
      <p:ext uri="{BB962C8B-B14F-4D97-AF65-F5344CB8AC3E}">
        <p14:creationId xmlns:p14="http://schemas.microsoft.com/office/powerpoint/2010/main" val="1106571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24</a:t>
            </a:fld>
            <a:endParaRPr lang="en-US" dirty="0"/>
          </a:p>
        </p:txBody>
      </p:sp>
    </p:spTree>
    <p:extLst>
      <p:ext uri="{BB962C8B-B14F-4D97-AF65-F5344CB8AC3E}">
        <p14:creationId xmlns:p14="http://schemas.microsoft.com/office/powerpoint/2010/main" val="2821159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25</a:t>
            </a:fld>
            <a:endParaRPr lang="en-US" dirty="0"/>
          </a:p>
        </p:txBody>
      </p:sp>
    </p:spTree>
    <p:extLst>
      <p:ext uri="{BB962C8B-B14F-4D97-AF65-F5344CB8AC3E}">
        <p14:creationId xmlns:p14="http://schemas.microsoft.com/office/powerpoint/2010/main" val="1814002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26</a:t>
            </a:fld>
            <a:endParaRPr lang="en-US" dirty="0"/>
          </a:p>
        </p:txBody>
      </p:sp>
    </p:spTree>
    <p:extLst>
      <p:ext uri="{BB962C8B-B14F-4D97-AF65-F5344CB8AC3E}">
        <p14:creationId xmlns:p14="http://schemas.microsoft.com/office/powerpoint/2010/main" val="2483592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27</a:t>
            </a:fld>
            <a:endParaRPr lang="en-US" dirty="0"/>
          </a:p>
        </p:txBody>
      </p:sp>
    </p:spTree>
    <p:extLst>
      <p:ext uri="{BB962C8B-B14F-4D97-AF65-F5344CB8AC3E}">
        <p14:creationId xmlns:p14="http://schemas.microsoft.com/office/powerpoint/2010/main" val="2821159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28</a:t>
            </a:fld>
            <a:endParaRPr lang="en-US" dirty="0"/>
          </a:p>
        </p:txBody>
      </p:sp>
    </p:spTree>
    <p:extLst>
      <p:ext uri="{BB962C8B-B14F-4D97-AF65-F5344CB8AC3E}">
        <p14:creationId xmlns:p14="http://schemas.microsoft.com/office/powerpoint/2010/main" val="2821159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29</a:t>
            </a:fld>
            <a:endParaRPr lang="en-US" dirty="0"/>
          </a:p>
        </p:txBody>
      </p:sp>
    </p:spTree>
    <p:extLst>
      <p:ext uri="{BB962C8B-B14F-4D97-AF65-F5344CB8AC3E}">
        <p14:creationId xmlns:p14="http://schemas.microsoft.com/office/powerpoint/2010/main" val="282115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025041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EAA370-96AD-42C4-91B0-F1EB45889453}"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smtClean="0"/>
          </a:p>
        </p:txBody>
      </p:sp>
      <p:sp>
        <p:nvSpPr>
          <p:cNvPr id="4" name="Slide Number Placeholder 3"/>
          <p:cNvSpPr>
            <a:spLocks noGrp="1"/>
          </p:cNvSpPr>
          <p:nvPr>
            <p:ph type="sldNum" sz="quarter" idx="10"/>
          </p:nvPr>
        </p:nvSpPr>
        <p:spPr/>
        <p:txBody>
          <a:bodyPr/>
          <a:lstStyle/>
          <a:p>
            <a:fld id="{A4EAA370-96AD-42C4-91B0-F1EB45889453}" type="slidenum">
              <a:rPr lang="en-US" smtClean="0"/>
              <a:pPr/>
              <a:t>33</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EAA370-96AD-42C4-91B0-F1EB45889453}" type="slidenum">
              <a:rPr lang="en-US" smtClean="0"/>
              <a:pPr/>
              <a:t>34</a:t>
            </a:fld>
            <a:endParaRPr lang="en-US" dirty="0"/>
          </a:p>
        </p:txBody>
      </p:sp>
    </p:spTree>
    <p:extLst>
      <p:ext uri="{BB962C8B-B14F-4D97-AF65-F5344CB8AC3E}">
        <p14:creationId xmlns:p14="http://schemas.microsoft.com/office/powerpoint/2010/main" val="2658870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EAA370-96AD-42C4-91B0-F1EB45889453}" type="slidenum">
              <a:rPr lang="en-US" smtClean="0"/>
              <a:pPr/>
              <a:t>35</a:t>
            </a:fld>
            <a:endParaRPr lang="en-US" dirty="0"/>
          </a:p>
        </p:txBody>
      </p:sp>
    </p:spTree>
    <p:extLst>
      <p:ext uri="{BB962C8B-B14F-4D97-AF65-F5344CB8AC3E}">
        <p14:creationId xmlns:p14="http://schemas.microsoft.com/office/powerpoint/2010/main" val="659560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EAA370-96AD-42C4-91B0-F1EB45889453}" type="slidenum">
              <a:rPr lang="en-US" smtClean="0"/>
              <a:pPr/>
              <a:t>36</a:t>
            </a:fld>
            <a:endParaRPr lang="en-US" dirty="0"/>
          </a:p>
        </p:txBody>
      </p:sp>
    </p:spTree>
    <p:extLst>
      <p:ext uri="{BB962C8B-B14F-4D97-AF65-F5344CB8AC3E}">
        <p14:creationId xmlns:p14="http://schemas.microsoft.com/office/powerpoint/2010/main" val="42944792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37452" indent="-283635" eaLnBrk="0" hangingPunct="0">
              <a:defRPr>
                <a:solidFill>
                  <a:schemeClr val="tx1"/>
                </a:solidFill>
                <a:latin typeface="Arial" pitchFamily="34" charset="0"/>
              </a:defRPr>
            </a:lvl2pPr>
            <a:lvl3pPr marL="1134542" indent="-226908" eaLnBrk="0" hangingPunct="0">
              <a:defRPr>
                <a:solidFill>
                  <a:schemeClr val="tx1"/>
                </a:solidFill>
                <a:latin typeface="Arial" pitchFamily="34" charset="0"/>
              </a:defRPr>
            </a:lvl3pPr>
            <a:lvl4pPr marL="1588359" indent="-226908" eaLnBrk="0" hangingPunct="0">
              <a:defRPr>
                <a:solidFill>
                  <a:schemeClr val="tx1"/>
                </a:solidFill>
                <a:latin typeface="Arial" pitchFamily="34" charset="0"/>
              </a:defRPr>
            </a:lvl4pPr>
            <a:lvl5pPr marL="2042175" indent="-226908" eaLnBrk="0" hangingPunct="0">
              <a:defRPr>
                <a:solidFill>
                  <a:schemeClr val="tx1"/>
                </a:solidFill>
                <a:latin typeface="Arial" pitchFamily="34" charset="0"/>
              </a:defRPr>
            </a:lvl5pPr>
            <a:lvl6pPr marL="2495992" indent="-226908" eaLnBrk="0" fontAlgn="base" hangingPunct="0">
              <a:spcBef>
                <a:spcPct val="0"/>
              </a:spcBef>
              <a:spcAft>
                <a:spcPct val="0"/>
              </a:spcAft>
              <a:defRPr>
                <a:solidFill>
                  <a:schemeClr val="tx1"/>
                </a:solidFill>
                <a:latin typeface="Arial" pitchFamily="34" charset="0"/>
              </a:defRPr>
            </a:lvl6pPr>
            <a:lvl7pPr marL="2949809" indent="-226908" eaLnBrk="0" fontAlgn="base" hangingPunct="0">
              <a:spcBef>
                <a:spcPct val="0"/>
              </a:spcBef>
              <a:spcAft>
                <a:spcPct val="0"/>
              </a:spcAft>
              <a:defRPr>
                <a:solidFill>
                  <a:schemeClr val="tx1"/>
                </a:solidFill>
                <a:latin typeface="Arial" pitchFamily="34" charset="0"/>
              </a:defRPr>
            </a:lvl7pPr>
            <a:lvl8pPr marL="3403625" indent="-226908" eaLnBrk="0" fontAlgn="base" hangingPunct="0">
              <a:spcBef>
                <a:spcPct val="0"/>
              </a:spcBef>
              <a:spcAft>
                <a:spcPct val="0"/>
              </a:spcAft>
              <a:defRPr>
                <a:solidFill>
                  <a:schemeClr val="tx1"/>
                </a:solidFill>
                <a:latin typeface="Arial" pitchFamily="34" charset="0"/>
              </a:defRPr>
            </a:lvl8pPr>
            <a:lvl9pPr marL="3857442" indent="-226908" eaLnBrk="0" fontAlgn="base" hangingPunct="0">
              <a:spcBef>
                <a:spcPct val="0"/>
              </a:spcBef>
              <a:spcAft>
                <a:spcPct val="0"/>
              </a:spcAft>
              <a:defRPr>
                <a:solidFill>
                  <a:schemeClr val="tx1"/>
                </a:solidFill>
                <a:latin typeface="Arial" pitchFamily="34" charset="0"/>
              </a:defRPr>
            </a:lvl9pPr>
          </a:lstStyle>
          <a:p>
            <a:pPr eaLnBrk="1" hangingPunct="1"/>
            <a:fld id="{482CF550-FAC6-4241-925A-586F97914F0B}" type="slidenum">
              <a:rPr lang="en-US" smtClean="0">
                <a:solidFill>
                  <a:srgbClr val="000000"/>
                </a:solidFill>
              </a:rPr>
              <a:pPr eaLnBrk="1" hangingPunct="1"/>
              <a:t>37</a:t>
            </a:fld>
            <a:endParaRPr lang="en-US" dirty="0" smtClean="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37452" indent="-283635" eaLnBrk="0" hangingPunct="0">
              <a:defRPr>
                <a:solidFill>
                  <a:schemeClr val="tx1"/>
                </a:solidFill>
                <a:latin typeface="Arial" pitchFamily="34" charset="0"/>
              </a:defRPr>
            </a:lvl2pPr>
            <a:lvl3pPr marL="1134542" indent="-226908" eaLnBrk="0" hangingPunct="0">
              <a:defRPr>
                <a:solidFill>
                  <a:schemeClr val="tx1"/>
                </a:solidFill>
                <a:latin typeface="Arial" pitchFamily="34" charset="0"/>
              </a:defRPr>
            </a:lvl3pPr>
            <a:lvl4pPr marL="1588359" indent="-226908" eaLnBrk="0" hangingPunct="0">
              <a:defRPr>
                <a:solidFill>
                  <a:schemeClr val="tx1"/>
                </a:solidFill>
                <a:latin typeface="Arial" pitchFamily="34" charset="0"/>
              </a:defRPr>
            </a:lvl4pPr>
            <a:lvl5pPr marL="2042175" indent="-226908" eaLnBrk="0" hangingPunct="0">
              <a:defRPr>
                <a:solidFill>
                  <a:schemeClr val="tx1"/>
                </a:solidFill>
                <a:latin typeface="Arial" pitchFamily="34" charset="0"/>
              </a:defRPr>
            </a:lvl5pPr>
            <a:lvl6pPr marL="2495992" indent="-226908" eaLnBrk="0" fontAlgn="base" hangingPunct="0">
              <a:spcBef>
                <a:spcPct val="0"/>
              </a:spcBef>
              <a:spcAft>
                <a:spcPct val="0"/>
              </a:spcAft>
              <a:defRPr>
                <a:solidFill>
                  <a:schemeClr val="tx1"/>
                </a:solidFill>
                <a:latin typeface="Arial" pitchFamily="34" charset="0"/>
              </a:defRPr>
            </a:lvl6pPr>
            <a:lvl7pPr marL="2949809" indent="-226908" eaLnBrk="0" fontAlgn="base" hangingPunct="0">
              <a:spcBef>
                <a:spcPct val="0"/>
              </a:spcBef>
              <a:spcAft>
                <a:spcPct val="0"/>
              </a:spcAft>
              <a:defRPr>
                <a:solidFill>
                  <a:schemeClr val="tx1"/>
                </a:solidFill>
                <a:latin typeface="Arial" pitchFamily="34" charset="0"/>
              </a:defRPr>
            </a:lvl7pPr>
            <a:lvl8pPr marL="3403625" indent="-226908" eaLnBrk="0" fontAlgn="base" hangingPunct="0">
              <a:spcBef>
                <a:spcPct val="0"/>
              </a:spcBef>
              <a:spcAft>
                <a:spcPct val="0"/>
              </a:spcAft>
              <a:defRPr>
                <a:solidFill>
                  <a:schemeClr val="tx1"/>
                </a:solidFill>
                <a:latin typeface="Arial" pitchFamily="34" charset="0"/>
              </a:defRPr>
            </a:lvl8pPr>
            <a:lvl9pPr marL="3857442" indent="-226908" eaLnBrk="0" fontAlgn="base" hangingPunct="0">
              <a:spcBef>
                <a:spcPct val="0"/>
              </a:spcBef>
              <a:spcAft>
                <a:spcPct val="0"/>
              </a:spcAft>
              <a:defRPr>
                <a:solidFill>
                  <a:schemeClr val="tx1"/>
                </a:solidFill>
                <a:latin typeface="Arial" pitchFamily="34" charset="0"/>
              </a:defRPr>
            </a:lvl9pPr>
          </a:lstStyle>
          <a:p>
            <a:pPr eaLnBrk="1" hangingPunct="1"/>
            <a:fld id="{1CDE1DD5-A42A-4426-A004-303AAA9A1BF1}" type="slidenum">
              <a:rPr lang="en-US" smtClean="0">
                <a:solidFill>
                  <a:srgbClr val="000000"/>
                </a:solidFill>
              </a:rPr>
              <a:pPr eaLnBrk="1" hangingPunct="1"/>
              <a:t>38</a:t>
            </a:fld>
            <a:endParaRPr lang="en-US" dirty="0" smtClean="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37452" indent="-283635" eaLnBrk="0" hangingPunct="0">
              <a:defRPr>
                <a:solidFill>
                  <a:schemeClr val="tx1"/>
                </a:solidFill>
                <a:latin typeface="Arial" pitchFamily="34" charset="0"/>
              </a:defRPr>
            </a:lvl2pPr>
            <a:lvl3pPr marL="1134542" indent="-226908" eaLnBrk="0" hangingPunct="0">
              <a:defRPr>
                <a:solidFill>
                  <a:schemeClr val="tx1"/>
                </a:solidFill>
                <a:latin typeface="Arial" pitchFamily="34" charset="0"/>
              </a:defRPr>
            </a:lvl3pPr>
            <a:lvl4pPr marL="1588359" indent="-226908" eaLnBrk="0" hangingPunct="0">
              <a:defRPr>
                <a:solidFill>
                  <a:schemeClr val="tx1"/>
                </a:solidFill>
                <a:latin typeface="Arial" pitchFamily="34" charset="0"/>
              </a:defRPr>
            </a:lvl4pPr>
            <a:lvl5pPr marL="2042175" indent="-226908" eaLnBrk="0" hangingPunct="0">
              <a:defRPr>
                <a:solidFill>
                  <a:schemeClr val="tx1"/>
                </a:solidFill>
                <a:latin typeface="Arial" pitchFamily="34" charset="0"/>
              </a:defRPr>
            </a:lvl5pPr>
            <a:lvl6pPr marL="2495992" indent="-226908" eaLnBrk="0" fontAlgn="base" hangingPunct="0">
              <a:spcBef>
                <a:spcPct val="0"/>
              </a:spcBef>
              <a:spcAft>
                <a:spcPct val="0"/>
              </a:spcAft>
              <a:defRPr>
                <a:solidFill>
                  <a:schemeClr val="tx1"/>
                </a:solidFill>
                <a:latin typeface="Arial" pitchFamily="34" charset="0"/>
              </a:defRPr>
            </a:lvl6pPr>
            <a:lvl7pPr marL="2949809" indent="-226908" eaLnBrk="0" fontAlgn="base" hangingPunct="0">
              <a:spcBef>
                <a:spcPct val="0"/>
              </a:spcBef>
              <a:spcAft>
                <a:spcPct val="0"/>
              </a:spcAft>
              <a:defRPr>
                <a:solidFill>
                  <a:schemeClr val="tx1"/>
                </a:solidFill>
                <a:latin typeface="Arial" pitchFamily="34" charset="0"/>
              </a:defRPr>
            </a:lvl7pPr>
            <a:lvl8pPr marL="3403625" indent="-226908" eaLnBrk="0" fontAlgn="base" hangingPunct="0">
              <a:spcBef>
                <a:spcPct val="0"/>
              </a:spcBef>
              <a:spcAft>
                <a:spcPct val="0"/>
              </a:spcAft>
              <a:defRPr>
                <a:solidFill>
                  <a:schemeClr val="tx1"/>
                </a:solidFill>
                <a:latin typeface="Arial" pitchFamily="34" charset="0"/>
              </a:defRPr>
            </a:lvl8pPr>
            <a:lvl9pPr marL="3857442" indent="-226908" eaLnBrk="0" fontAlgn="base" hangingPunct="0">
              <a:spcBef>
                <a:spcPct val="0"/>
              </a:spcBef>
              <a:spcAft>
                <a:spcPct val="0"/>
              </a:spcAft>
              <a:defRPr>
                <a:solidFill>
                  <a:schemeClr val="tx1"/>
                </a:solidFill>
                <a:latin typeface="Arial" pitchFamily="34" charset="0"/>
              </a:defRPr>
            </a:lvl9pPr>
          </a:lstStyle>
          <a:p>
            <a:pPr eaLnBrk="1" hangingPunct="1"/>
            <a:fld id="{9FBB1F3B-56F4-46FE-B8CC-D6A0636A7D75}" type="slidenum">
              <a:rPr lang="en-US" smtClean="0">
                <a:solidFill>
                  <a:srgbClr val="000000"/>
                </a:solidFill>
              </a:rPr>
              <a:pPr eaLnBrk="1" hangingPunct="1"/>
              <a:t>39</a:t>
            </a:fld>
            <a:endParaRPr lang="en-US" dirty="0" smtClean="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37452" indent="-283635" eaLnBrk="0" hangingPunct="0">
              <a:defRPr>
                <a:solidFill>
                  <a:schemeClr val="tx1"/>
                </a:solidFill>
                <a:latin typeface="Arial" pitchFamily="34" charset="0"/>
              </a:defRPr>
            </a:lvl2pPr>
            <a:lvl3pPr marL="1134542" indent="-226908" eaLnBrk="0" hangingPunct="0">
              <a:defRPr>
                <a:solidFill>
                  <a:schemeClr val="tx1"/>
                </a:solidFill>
                <a:latin typeface="Arial" pitchFamily="34" charset="0"/>
              </a:defRPr>
            </a:lvl3pPr>
            <a:lvl4pPr marL="1588359" indent="-226908" eaLnBrk="0" hangingPunct="0">
              <a:defRPr>
                <a:solidFill>
                  <a:schemeClr val="tx1"/>
                </a:solidFill>
                <a:latin typeface="Arial" pitchFamily="34" charset="0"/>
              </a:defRPr>
            </a:lvl4pPr>
            <a:lvl5pPr marL="2042175" indent="-226908" eaLnBrk="0" hangingPunct="0">
              <a:defRPr>
                <a:solidFill>
                  <a:schemeClr val="tx1"/>
                </a:solidFill>
                <a:latin typeface="Arial" pitchFamily="34" charset="0"/>
              </a:defRPr>
            </a:lvl5pPr>
            <a:lvl6pPr marL="2495992" indent="-226908" eaLnBrk="0" fontAlgn="base" hangingPunct="0">
              <a:spcBef>
                <a:spcPct val="0"/>
              </a:spcBef>
              <a:spcAft>
                <a:spcPct val="0"/>
              </a:spcAft>
              <a:defRPr>
                <a:solidFill>
                  <a:schemeClr val="tx1"/>
                </a:solidFill>
                <a:latin typeface="Arial" pitchFamily="34" charset="0"/>
              </a:defRPr>
            </a:lvl6pPr>
            <a:lvl7pPr marL="2949809" indent="-226908" eaLnBrk="0" fontAlgn="base" hangingPunct="0">
              <a:spcBef>
                <a:spcPct val="0"/>
              </a:spcBef>
              <a:spcAft>
                <a:spcPct val="0"/>
              </a:spcAft>
              <a:defRPr>
                <a:solidFill>
                  <a:schemeClr val="tx1"/>
                </a:solidFill>
                <a:latin typeface="Arial" pitchFamily="34" charset="0"/>
              </a:defRPr>
            </a:lvl7pPr>
            <a:lvl8pPr marL="3403625" indent="-226908" eaLnBrk="0" fontAlgn="base" hangingPunct="0">
              <a:spcBef>
                <a:spcPct val="0"/>
              </a:spcBef>
              <a:spcAft>
                <a:spcPct val="0"/>
              </a:spcAft>
              <a:defRPr>
                <a:solidFill>
                  <a:schemeClr val="tx1"/>
                </a:solidFill>
                <a:latin typeface="Arial" pitchFamily="34" charset="0"/>
              </a:defRPr>
            </a:lvl8pPr>
            <a:lvl9pPr marL="3857442" indent="-226908" eaLnBrk="0" fontAlgn="base" hangingPunct="0">
              <a:spcBef>
                <a:spcPct val="0"/>
              </a:spcBef>
              <a:spcAft>
                <a:spcPct val="0"/>
              </a:spcAft>
              <a:defRPr>
                <a:solidFill>
                  <a:schemeClr val="tx1"/>
                </a:solidFill>
                <a:latin typeface="Arial" pitchFamily="34" charset="0"/>
              </a:defRPr>
            </a:lvl9pPr>
          </a:lstStyle>
          <a:p>
            <a:pPr eaLnBrk="1" hangingPunct="1"/>
            <a:fld id="{482CF550-FAC6-4241-925A-586F97914F0B}" type="slidenum">
              <a:rPr lang="en-US" smtClean="0">
                <a:solidFill>
                  <a:srgbClr val="000000"/>
                </a:solidFill>
              </a:rPr>
              <a:pPr eaLnBrk="1" hangingPunct="1"/>
              <a:t>40</a:t>
            </a:fld>
            <a:endParaRPr lang="en-US" dirty="0" smtClean="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41</a:t>
            </a:fld>
            <a:endParaRPr lang="en-US" dirty="0"/>
          </a:p>
        </p:txBody>
      </p:sp>
    </p:spTree>
    <p:extLst>
      <p:ext uri="{BB962C8B-B14F-4D97-AF65-F5344CB8AC3E}">
        <p14:creationId xmlns:p14="http://schemas.microsoft.com/office/powerpoint/2010/main" val="1241453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4015178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master site credits and “repeatable” credits already in template form, we will have about 30% of the credits documented to reach gold certification for any building on campus and using the LEED EBOM 2009 system. We have the student expertise to document most of the additional credits.</a:t>
            </a:r>
            <a:endParaRPr lang="en-US" b="1" dirty="0"/>
          </a:p>
          <a:p>
            <a:endParaRPr lang="en-US" b="1" dirty="0"/>
          </a:p>
          <a:p>
            <a:r>
              <a:rPr lang="en-US" b="1" dirty="0"/>
              <a:t>The following buildings are under construction or in planning:</a:t>
            </a:r>
          </a:p>
          <a:p>
            <a:pPr marL="173422" indent="-173422">
              <a:buFont typeface="Arial" pitchFamily="34" charset="0"/>
              <a:buChar char="•"/>
            </a:pPr>
            <a:r>
              <a:rPr lang="en-US" dirty="0"/>
              <a:t>Emerson Hall and Webster Hall (Existing Buildings) </a:t>
            </a:r>
          </a:p>
          <a:p>
            <a:pPr marL="173422" indent="-173422">
              <a:buFont typeface="Arial" pitchFamily="34" charset="0"/>
              <a:buChar char="•"/>
            </a:pPr>
            <a:r>
              <a:rPr lang="en-US" dirty="0"/>
              <a:t>Foundation Plant Services Annex (New Construction) </a:t>
            </a:r>
          </a:p>
          <a:p>
            <a:pPr marL="173422" indent="-173422">
              <a:buFont typeface="Arial" pitchFamily="34" charset="0"/>
              <a:buChar char="•"/>
            </a:pPr>
            <a:r>
              <a:rPr lang="en-US" dirty="0"/>
              <a:t>King Hall expansion (New Construction) and renovation (Commercial Interiors) </a:t>
            </a:r>
          </a:p>
          <a:p>
            <a:pPr marL="173422" indent="-173422">
              <a:buFont typeface="Arial" pitchFamily="34" charset="0"/>
              <a:buChar char="•"/>
            </a:pPr>
            <a:r>
              <a:rPr lang="en-US" dirty="0"/>
              <a:t>Respiratory Disease Center (New Construction)</a:t>
            </a:r>
          </a:p>
          <a:p>
            <a:pPr marL="173422" indent="-173422">
              <a:buFont typeface="Arial" pitchFamily="34" charset="0"/>
              <a:buChar char="•"/>
            </a:pPr>
            <a:r>
              <a:rPr lang="en-US" dirty="0"/>
              <a:t>South Valley Animal Health Laboratory (New Construction) </a:t>
            </a:r>
          </a:p>
          <a:p>
            <a:pPr marL="173422" indent="-173422">
              <a:buFont typeface="Arial" pitchFamily="34" charset="0"/>
              <a:buChar char="•"/>
            </a:pPr>
            <a:r>
              <a:rPr lang="en-US" dirty="0" err="1"/>
              <a:t>Tercero</a:t>
            </a:r>
            <a:r>
              <a:rPr lang="en-US" dirty="0"/>
              <a:t> Student Housing Phase 3 (New Construction) </a:t>
            </a:r>
          </a:p>
          <a:p>
            <a:pPr marL="173422" indent="-173422">
              <a:buFont typeface="Arial" pitchFamily="34" charset="0"/>
              <a:buChar char="•"/>
            </a:pPr>
            <a:r>
              <a:rPr lang="en-US" dirty="0"/>
              <a:t>Veterinary Medicine 3B (New Construction)</a:t>
            </a:r>
          </a:p>
          <a:p>
            <a:endParaRPr lang="en-US" b="1" dirty="0" smtClean="0"/>
          </a:p>
          <a:p>
            <a:r>
              <a:rPr lang="en-US" b="1" dirty="0" smtClean="0"/>
              <a:t>LEED</a:t>
            </a:r>
            <a:r>
              <a:rPr lang="en-US" b="1" baseline="0" dirty="0" smtClean="0"/>
              <a:t> EBOM BUIDLINGS</a:t>
            </a:r>
          </a:p>
          <a:p>
            <a:pPr marL="173422" indent="-173422">
              <a:buFont typeface="Arial" pitchFamily="34" charset="0"/>
              <a:buChar char="•"/>
            </a:pPr>
            <a:r>
              <a:rPr lang="en-US" dirty="0" smtClean="0"/>
              <a:t>Giedt Hall</a:t>
            </a:r>
          </a:p>
          <a:p>
            <a:pPr marL="173422" indent="-173422">
              <a:buFont typeface="Arial" pitchFamily="34" charset="0"/>
              <a:buChar char="•"/>
            </a:pPr>
            <a:r>
              <a:rPr lang="en-US" dirty="0" smtClean="0"/>
              <a:t>Mathematical</a:t>
            </a:r>
            <a:r>
              <a:rPr lang="en-US" baseline="0" dirty="0" smtClean="0"/>
              <a:t> Sciences Building</a:t>
            </a:r>
          </a:p>
          <a:p>
            <a:pPr marL="173422" indent="-173422">
              <a:buFont typeface="Arial" pitchFamily="34" charset="0"/>
              <a:buChar char="•"/>
            </a:pPr>
            <a:r>
              <a:rPr lang="en-US" baseline="0" dirty="0" smtClean="0"/>
              <a:t>USDA Western Human Nutrition Research Center</a:t>
            </a:r>
          </a:p>
          <a:p>
            <a:pPr marL="173422" indent="-173422">
              <a:buFont typeface="Arial" pitchFamily="34" charset="0"/>
              <a:buChar char="•"/>
            </a:pPr>
            <a:r>
              <a:rPr lang="en-US" baseline="0" dirty="0" smtClean="0"/>
              <a:t>Hutchison Hall</a:t>
            </a:r>
          </a:p>
          <a:p>
            <a:pPr marL="173422" indent="-173422">
              <a:buFont typeface="Arial" pitchFamily="34" charset="0"/>
              <a:buChar char="•"/>
            </a:pPr>
            <a:r>
              <a:rPr lang="en-US" baseline="0" dirty="0" smtClean="0"/>
              <a:t>Mrak Hall</a:t>
            </a:r>
          </a:p>
          <a:p>
            <a:pPr marL="173422" indent="-173422">
              <a:buFont typeface="Arial" pitchFamily="34" charset="0"/>
              <a:buChar char="•"/>
            </a:pPr>
            <a:r>
              <a:rPr lang="en-US" baseline="0" dirty="0" smtClean="0"/>
              <a:t>Sciences Laboratory Building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1CB0096-8551-496A-A79F-520B3AE84C33}" type="slidenum">
              <a:rPr lang="en-US" smtClean="0"/>
              <a:t>5</a:t>
            </a:fld>
            <a:endParaRPr lang="en-US" dirty="0"/>
          </a:p>
        </p:txBody>
      </p:sp>
    </p:spTree>
    <p:extLst>
      <p:ext uri="{BB962C8B-B14F-4D97-AF65-F5344CB8AC3E}">
        <p14:creationId xmlns:p14="http://schemas.microsoft.com/office/powerpoint/2010/main" val="2391215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master site credits and “repeatable” credits already in template form, we will have about 30% of the credits documented to reach gold certification for any building on campus and using the LEED EBOM 2009 system. We have the student expertise to document most of the additional credits.</a:t>
            </a:r>
            <a:endParaRPr lang="en-US" b="1" dirty="0"/>
          </a:p>
          <a:p>
            <a:endParaRPr lang="en-US" b="1" dirty="0"/>
          </a:p>
          <a:p>
            <a:r>
              <a:rPr lang="en-US" b="1" dirty="0"/>
              <a:t>The following buildings are under construction or in planning:</a:t>
            </a:r>
          </a:p>
          <a:p>
            <a:pPr marL="173422" indent="-173422">
              <a:buFont typeface="Arial" pitchFamily="34" charset="0"/>
              <a:buChar char="•"/>
            </a:pPr>
            <a:r>
              <a:rPr lang="en-US" dirty="0"/>
              <a:t>Emerson Hall and Webster Hall (Existing Buildings) </a:t>
            </a:r>
          </a:p>
          <a:p>
            <a:pPr marL="173422" indent="-173422">
              <a:buFont typeface="Arial" pitchFamily="34" charset="0"/>
              <a:buChar char="•"/>
            </a:pPr>
            <a:r>
              <a:rPr lang="en-US" dirty="0"/>
              <a:t>Foundation Plant Services Annex (New Construction) </a:t>
            </a:r>
          </a:p>
          <a:p>
            <a:pPr marL="173422" indent="-173422">
              <a:buFont typeface="Arial" pitchFamily="34" charset="0"/>
              <a:buChar char="•"/>
            </a:pPr>
            <a:r>
              <a:rPr lang="en-US" dirty="0"/>
              <a:t>King Hall expansion (New Construction) and renovation (Commercial Interiors) </a:t>
            </a:r>
          </a:p>
          <a:p>
            <a:pPr marL="173422" indent="-173422">
              <a:buFont typeface="Arial" pitchFamily="34" charset="0"/>
              <a:buChar char="•"/>
            </a:pPr>
            <a:r>
              <a:rPr lang="en-US" dirty="0"/>
              <a:t>Respiratory Disease Center (New Construction)</a:t>
            </a:r>
          </a:p>
          <a:p>
            <a:pPr marL="173422" indent="-173422">
              <a:buFont typeface="Arial" pitchFamily="34" charset="0"/>
              <a:buChar char="•"/>
            </a:pPr>
            <a:r>
              <a:rPr lang="en-US" dirty="0"/>
              <a:t>South Valley Animal Health Laboratory (New Construction) </a:t>
            </a:r>
          </a:p>
          <a:p>
            <a:pPr marL="173422" indent="-173422">
              <a:buFont typeface="Arial" pitchFamily="34" charset="0"/>
              <a:buChar char="•"/>
            </a:pPr>
            <a:r>
              <a:rPr lang="en-US" dirty="0" err="1"/>
              <a:t>Tercero</a:t>
            </a:r>
            <a:r>
              <a:rPr lang="en-US" dirty="0"/>
              <a:t> Student Housing Phase 3 (New Construction) </a:t>
            </a:r>
          </a:p>
          <a:p>
            <a:pPr marL="173422" indent="-173422">
              <a:buFont typeface="Arial" pitchFamily="34" charset="0"/>
              <a:buChar char="•"/>
            </a:pPr>
            <a:r>
              <a:rPr lang="en-US" dirty="0"/>
              <a:t>Veterinary Medicine 3B (New Construction)</a:t>
            </a:r>
          </a:p>
          <a:p>
            <a:endParaRPr lang="en-US" b="1" dirty="0" smtClean="0"/>
          </a:p>
          <a:p>
            <a:r>
              <a:rPr lang="en-US" b="1" dirty="0" smtClean="0"/>
              <a:t>LEED</a:t>
            </a:r>
            <a:r>
              <a:rPr lang="en-US" b="1" baseline="0" dirty="0" smtClean="0"/>
              <a:t> EBOM BUIDLINGS</a:t>
            </a:r>
          </a:p>
          <a:p>
            <a:pPr marL="173422" indent="-173422">
              <a:buFont typeface="Arial" pitchFamily="34" charset="0"/>
              <a:buChar char="•"/>
            </a:pPr>
            <a:r>
              <a:rPr lang="en-US" dirty="0" smtClean="0"/>
              <a:t>Giedt Hall</a:t>
            </a:r>
          </a:p>
          <a:p>
            <a:pPr marL="173422" indent="-173422">
              <a:buFont typeface="Arial" pitchFamily="34" charset="0"/>
              <a:buChar char="•"/>
            </a:pPr>
            <a:r>
              <a:rPr lang="en-US" dirty="0" smtClean="0"/>
              <a:t>Mathematical</a:t>
            </a:r>
            <a:r>
              <a:rPr lang="en-US" baseline="0" dirty="0" smtClean="0"/>
              <a:t> Sciences Building</a:t>
            </a:r>
          </a:p>
          <a:p>
            <a:pPr marL="173422" indent="-173422">
              <a:buFont typeface="Arial" pitchFamily="34" charset="0"/>
              <a:buChar char="•"/>
            </a:pPr>
            <a:r>
              <a:rPr lang="en-US" baseline="0" dirty="0" smtClean="0"/>
              <a:t>USDA Western Human Nutrition Research Center</a:t>
            </a:r>
          </a:p>
          <a:p>
            <a:pPr marL="173422" indent="-173422">
              <a:buFont typeface="Arial" pitchFamily="34" charset="0"/>
              <a:buChar char="•"/>
            </a:pPr>
            <a:r>
              <a:rPr lang="en-US" baseline="0" dirty="0" smtClean="0"/>
              <a:t>Hutchison Hall</a:t>
            </a:r>
          </a:p>
          <a:p>
            <a:pPr marL="173422" indent="-173422">
              <a:buFont typeface="Arial" pitchFamily="34" charset="0"/>
              <a:buChar char="•"/>
            </a:pPr>
            <a:r>
              <a:rPr lang="en-US" baseline="0" dirty="0" smtClean="0"/>
              <a:t>Mrak Hall</a:t>
            </a:r>
          </a:p>
          <a:p>
            <a:pPr marL="173422" indent="-173422">
              <a:buFont typeface="Arial" pitchFamily="34" charset="0"/>
              <a:buChar char="•"/>
            </a:pPr>
            <a:r>
              <a:rPr lang="en-US" baseline="0" dirty="0" smtClean="0"/>
              <a:t>Sciences Laboratory Building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1CB0096-8551-496A-A79F-520B3AE84C33}" type="slidenum">
              <a:rPr lang="en-US" smtClean="0"/>
              <a:t>6</a:t>
            </a:fld>
            <a:endParaRPr lang="en-US" dirty="0"/>
          </a:p>
        </p:txBody>
      </p:sp>
    </p:spTree>
    <p:extLst>
      <p:ext uri="{BB962C8B-B14F-4D97-AF65-F5344CB8AC3E}">
        <p14:creationId xmlns:p14="http://schemas.microsoft.com/office/powerpoint/2010/main" val="2391215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7</a:t>
            </a:fld>
            <a:endParaRPr lang="en-US" dirty="0"/>
          </a:p>
        </p:txBody>
      </p:sp>
    </p:spTree>
    <p:extLst>
      <p:ext uri="{BB962C8B-B14F-4D97-AF65-F5344CB8AC3E}">
        <p14:creationId xmlns:p14="http://schemas.microsoft.com/office/powerpoint/2010/main" val="4077176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8</a:t>
            </a:fld>
            <a:endParaRPr lang="en-US" dirty="0"/>
          </a:p>
        </p:txBody>
      </p:sp>
    </p:spTree>
    <p:extLst>
      <p:ext uri="{BB962C8B-B14F-4D97-AF65-F5344CB8AC3E}">
        <p14:creationId xmlns:p14="http://schemas.microsoft.com/office/powerpoint/2010/main" val="4077176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B0096-8551-496A-A79F-520B3AE84C33}" type="slidenum">
              <a:rPr lang="en-US" smtClean="0"/>
              <a:t>9</a:t>
            </a:fld>
            <a:endParaRPr lang="en-US" dirty="0"/>
          </a:p>
        </p:txBody>
      </p:sp>
    </p:spTree>
    <p:extLst>
      <p:ext uri="{BB962C8B-B14F-4D97-AF65-F5344CB8AC3E}">
        <p14:creationId xmlns:p14="http://schemas.microsoft.com/office/powerpoint/2010/main" val="4077176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8D1191-9552-4D60-9D53-009E5B871ACC}" type="datetimeFigureOut">
              <a:rPr lang="en-US" smtClean="0"/>
              <a:t>3/26/14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985807-FC1B-45A1-B928-B289EB95708B}" type="slidenum">
              <a:rPr lang="en-US" smtClean="0"/>
              <a:t>‹#›</a:t>
            </a:fld>
            <a:endParaRPr lang="en-US" dirty="0"/>
          </a:p>
        </p:txBody>
      </p:sp>
    </p:spTree>
    <p:extLst>
      <p:ext uri="{BB962C8B-B14F-4D97-AF65-F5344CB8AC3E}">
        <p14:creationId xmlns:p14="http://schemas.microsoft.com/office/powerpoint/2010/main" val="4047938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8D1191-9552-4D60-9D53-009E5B871ACC}" type="datetimeFigureOut">
              <a:rPr lang="en-US" smtClean="0"/>
              <a:t>3/26/14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985807-FC1B-45A1-B928-B289EB95708B}" type="slidenum">
              <a:rPr lang="en-US" smtClean="0"/>
              <a:t>‹#›</a:t>
            </a:fld>
            <a:endParaRPr lang="en-US" dirty="0"/>
          </a:p>
        </p:txBody>
      </p:sp>
    </p:spTree>
    <p:extLst>
      <p:ext uri="{BB962C8B-B14F-4D97-AF65-F5344CB8AC3E}">
        <p14:creationId xmlns:p14="http://schemas.microsoft.com/office/powerpoint/2010/main" val="2198600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8D1191-9552-4D60-9D53-009E5B871ACC}" type="datetimeFigureOut">
              <a:rPr lang="en-US" smtClean="0"/>
              <a:t>3/26/14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985807-FC1B-45A1-B928-B289EB95708B}" type="slidenum">
              <a:rPr lang="en-US" smtClean="0"/>
              <a:t>‹#›</a:t>
            </a:fld>
            <a:endParaRPr lang="en-US" dirty="0"/>
          </a:p>
        </p:txBody>
      </p:sp>
    </p:spTree>
    <p:extLst>
      <p:ext uri="{BB962C8B-B14F-4D97-AF65-F5344CB8AC3E}">
        <p14:creationId xmlns:p14="http://schemas.microsoft.com/office/powerpoint/2010/main" val="1493403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339688"/>
      </p:ext>
    </p:extLst>
  </p:cSld>
  <p:clrMapOvr>
    <a:masterClrMapping/>
  </p:clrMapOvr>
  <p:transition xmlns:p14="http://schemas.microsoft.com/office/powerpoint/2010/mai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8FAA2548-6F8E-4E4B-A94B-FE7807FA5F94}"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1405600963"/>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8FCE7668-BFF7-4038-8F55-A2496BB601F6}"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1210242960"/>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1B09319A-DF73-4115-B1C4-B0F7306F899F}"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3248348047"/>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4C44B980-ED90-467C-84FE-36A0B70B05E1}"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2174877577"/>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6C6EF184-EA25-4ABA-9A17-2C9B10277DFE}"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1918306261"/>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83A20F49-ABD2-4B16-A1A8-985340515AC0}"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3263548403"/>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F12793CF-CDAA-4459-9D4B-8195DE019D5B}"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3835651047"/>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8D1191-9552-4D60-9D53-009E5B871ACC}" type="datetimeFigureOut">
              <a:rPr lang="en-US" smtClean="0"/>
              <a:t>3/26/14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985807-FC1B-45A1-B928-B289EB95708B}" type="slidenum">
              <a:rPr lang="en-US" smtClean="0"/>
              <a:t>‹#›</a:t>
            </a:fld>
            <a:endParaRPr lang="en-US" dirty="0"/>
          </a:p>
        </p:txBody>
      </p:sp>
    </p:spTree>
    <p:extLst>
      <p:ext uri="{BB962C8B-B14F-4D97-AF65-F5344CB8AC3E}">
        <p14:creationId xmlns:p14="http://schemas.microsoft.com/office/powerpoint/2010/main" val="3128421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B9448A86-B568-4BD2-A9AA-58351026A010}"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4257196961"/>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04B28280-E9A0-46A2-B68A-F19E27B782AF}"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191681171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6BC0707B-09F2-4AF8-BE53-8841BEF8DEA2}"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2144131474"/>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49CF4260-86B6-4D2F-A358-86A421BF95FB}"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292662992"/>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a:prstGeom prst="rect">
            <a:avLst/>
          </a:prstGeom>
        </p:spPr>
        <p:txBody>
          <a:bodyPr/>
          <a:lstStyle/>
          <a:p>
            <a:pPr lvl="0"/>
            <a:endParaRPr lang="en-US" noProof="0" smtClean="0"/>
          </a:p>
        </p:txBody>
      </p:sp>
      <p:sp>
        <p:nvSpPr>
          <p:cNvPr id="5" name="Slide Number Placeholder 4"/>
          <p:cNvSpPr>
            <a:spLocks noGrp="1"/>
          </p:cNvSpPr>
          <p:nvPr>
            <p:ph type="sldNum" sz="quarter" idx="10"/>
          </p:nvPr>
        </p:nvSpPr>
        <p:spPr/>
        <p:txBody>
          <a:bodyPr/>
          <a:lstStyle>
            <a:lvl1pPr>
              <a:defRPr/>
            </a:lvl1pPr>
          </a:lstStyle>
          <a:p>
            <a:pPr>
              <a:defRPr/>
            </a:pPr>
            <a:fld id="{B0D32511-BC21-4A85-B5D7-D8BCEB04E27E}"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415889188"/>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8FAA2548-6F8E-4E4B-A94B-FE7807FA5F94}"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104935232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8FCE7668-BFF7-4038-8F55-A2496BB601F6}"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1141108801"/>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1B09319A-DF73-4115-B1C4-B0F7306F899F}"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3030620608"/>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4C44B980-ED90-467C-84FE-36A0B70B05E1}"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2015963992"/>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6C6EF184-EA25-4ABA-9A17-2C9B10277DFE}"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1433575849"/>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8D1191-9552-4D60-9D53-009E5B871ACC}" type="datetimeFigureOut">
              <a:rPr lang="en-US" smtClean="0"/>
              <a:t>3/26/14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985807-FC1B-45A1-B928-B289EB95708B}" type="slidenum">
              <a:rPr lang="en-US" smtClean="0"/>
              <a:t>‹#›</a:t>
            </a:fld>
            <a:endParaRPr lang="en-US" dirty="0"/>
          </a:p>
        </p:txBody>
      </p:sp>
    </p:spTree>
    <p:extLst>
      <p:ext uri="{BB962C8B-B14F-4D97-AF65-F5344CB8AC3E}">
        <p14:creationId xmlns:p14="http://schemas.microsoft.com/office/powerpoint/2010/main" val="454526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83A20F49-ABD2-4B16-A1A8-985340515AC0}"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3093675627"/>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F12793CF-CDAA-4459-9D4B-8195DE019D5B}"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2029412256"/>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B9448A86-B568-4BD2-A9AA-58351026A010}"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2641134717"/>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04B28280-E9A0-46A2-B68A-F19E27B782AF}"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2031203551"/>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6BC0707B-09F2-4AF8-BE53-8841BEF8DEA2}"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3123181958"/>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49CF4260-86B6-4D2F-A358-86A421BF95FB}"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885149678"/>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a:prstGeom prst="rect">
            <a:avLst/>
          </a:prstGeom>
        </p:spPr>
        <p:txBody>
          <a:bodyPr/>
          <a:lstStyle/>
          <a:p>
            <a:pPr lvl="0"/>
            <a:endParaRPr lang="en-US" noProof="0" smtClean="0"/>
          </a:p>
        </p:txBody>
      </p:sp>
      <p:sp>
        <p:nvSpPr>
          <p:cNvPr id="5" name="Slide Number Placeholder 4"/>
          <p:cNvSpPr>
            <a:spLocks noGrp="1"/>
          </p:cNvSpPr>
          <p:nvPr>
            <p:ph type="sldNum" sz="quarter" idx="10"/>
          </p:nvPr>
        </p:nvSpPr>
        <p:spPr/>
        <p:txBody>
          <a:bodyPr/>
          <a:lstStyle>
            <a:lvl1pPr>
              <a:defRPr/>
            </a:lvl1pPr>
          </a:lstStyle>
          <a:p>
            <a:pPr>
              <a:defRPr/>
            </a:pPr>
            <a:fld id="{B0D32511-BC21-4A85-B5D7-D8BCEB04E27E}" type="slidenum">
              <a:rPr lang="en-US">
                <a:solidFill>
                  <a:srgbClr val="FFFFFF"/>
                </a:solidFill>
              </a:rPr>
              <a:pPr>
                <a:defRPr/>
              </a:pPr>
              <a:t>‹#›</a:t>
            </a:fld>
            <a:endParaRPr lang="en-US" sz="1400">
              <a:solidFill>
                <a:srgbClr val="FFFFFF"/>
              </a:solidFill>
              <a:latin typeface="Times New Roman"/>
            </a:endParaRPr>
          </a:p>
        </p:txBody>
      </p:sp>
    </p:spTree>
    <p:extLst>
      <p:ext uri="{BB962C8B-B14F-4D97-AF65-F5344CB8AC3E}">
        <p14:creationId xmlns:p14="http://schemas.microsoft.com/office/powerpoint/2010/main" val="959041269"/>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8D1191-9552-4D60-9D53-009E5B871ACC}" type="datetimeFigureOut">
              <a:rPr lang="en-US" smtClean="0"/>
              <a:t>3/26/14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985807-FC1B-45A1-B928-B289EB95708B}" type="slidenum">
              <a:rPr lang="en-US" smtClean="0"/>
              <a:t>‹#›</a:t>
            </a:fld>
            <a:endParaRPr lang="en-US" dirty="0"/>
          </a:p>
        </p:txBody>
      </p:sp>
    </p:spTree>
    <p:extLst>
      <p:ext uri="{BB962C8B-B14F-4D97-AF65-F5344CB8AC3E}">
        <p14:creationId xmlns:p14="http://schemas.microsoft.com/office/powerpoint/2010/main" val="3105851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8D1191-9552-4D60-9D53-009E5B871ACC}" type="datetimeFigureOut">
              <a:rPr lang="en-US" smtClean="0"/>
              <a:t>3/26/14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985807-FC1B-45A1-B928-B289EB95708B}" type="slidenum">
              <a:rPr lang="en-US" smtClean="0"/>
              <a:t>‹#›</a:t>
            </a:fld>
            <a:endParaRPr lang="en-US" dirty="0"/>
          </a:p>
        </p:txBody>
      </p:sp>
    </p:spTree>
    <p:extLst>
      <p:ext uri="{BB962C8B-B14F-4D97-AF65-F5344CB8AC3E}">
        <p14:creationId xmlns:p14="http://schemas.microsoft.com/office/powerpoint/2010/main" val="3575342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8D1191-9552-4D60-9D53-009E5B871ACC}" type="datetimeFigureOut">
              <a:rPr lang="en-US" smtClean="0"/>
              <a:t>3/26/14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0985807-FC1B-45A1-B928-B289EB95708B}" type="slidenum">
              <a:rPr lang="en-US" smtClean="0"/>
              <a:t>‹#›</a:t>
            </a:fld>
            <a:endParaRPr lang="en-US" dirty="0"/>
          </a:p>
        </p:txBody>
      </p:sp>
    </p:spTree>
    <p:extLst>
      <p:ext uri="{BB962C8B-B14F-4D97-AF65-F5344CB8AC3E}">
        <p14:creationId xmlns:p14="http://schemas.microsoft.com/office/powerpoint/2010/main" val="291395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8D1191-9552-4D60-9D53-009E5B871ACC}" type="datetimeFigureOut">
              <a:rPr lang="en-US" smtClean="0"/>
              <a:t>3/26/14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0985807-FC1B-45A1-B928-B289EB95708B}" type="slidenum">
              <a:rPr lang="en-US" smtClean="0"/>
              <a:t>‹#›</a:t>
            </a:fld>
            <a:endParaRPr lang="en-US" dirty="0"/>
          </a:p>
        </p:txBody>
      </p:sp>
    </p:spTree>
    <p:extLst>
      <p:ext uri="{BB962C8B-B14F-4D97-AF65-F5344CB8AC3E}">
        <p14:creationId xmlns:p14="http://schemas.microsoft.com/office/powerpoint/2010/main" val="1429115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8D1191-9552-4D60-9D53-009E5B871ACC}" type="datetimeFigureOut">
              <a:rPr lang="en-US" smtClean="0"/>
              <a:t>3/26/14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985807-FC1B-45A1-B928-B289EB95708B}" type="slidenum">
              <a:rPr lang="en-US" smtClean="0"/>
              <a:t>‹#›</a:t>
            </a:fld>
            <a:endParaRPr lang="en-US" dirty="0"/>
          </a:p>
        </p:txBody>
      </p:sp>
    </p:spTree>
    <p:extLst>
      <p:ext uri="{BB962C8B-B14F-4D97-AF65-F5344CB8AC3E}">
        <p14:creationId xmlns:p14="http://schemas.microsoft.com/office/powerpoint/2010/main" val="38665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8D1191-9552-4D60-9D53-009E5B871ACC}" type="datetimeFigureOut">
              <a:rPr lang="en-US" smtClean="0"/>
              <a:t>3/26/14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985807-FC1B-45A1-B928-B289EB95708B}" type="slidenum">
              <a:rPr lang="en-US" smtClean="0"/>
              <a:t>‹#›</a:t>
            </a:fld>
            <a:endParaRPr lang="en-US" dirty="0"/>
          </a:p>
        </p:txBody>
      </p:sp>
    </p:spTree>
    <p:extLst>
      <p:ext uri="{BB962C8B-B14F-4D97-AF65-F5344CB8AC3E}">
        <p14:creationId xmlns:p14="http://schemas.microsoft.com/office/powerpoint/2010/main" val="39602874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4" Type="http://schemas.openxmlformats.org/officeDocument/2006/relationships/image" Target="../media/image1.wmf"/><Relationship Id="rId15"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4" Type="http://schemas.openxmlformats.org/officeDocument/2006/relationships/image" Target="../media/image1.wmf"/><Relationship Id="rId15" Type="http://schemas.openxmlformats.org/officeDocument/2006/relationships/image" Target="../media/image2.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D1191-9552-4D60-9D53-009E5B871ACC}" type="datetimeFigureOut">
              <a:rPr lang="en-US" smtClean="0"/>
              <a:t>3/26/14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985807-FC1B-45A1-B928-B289EB95708B}" type="slidenum">
              <a:rPr lang="en-US" smtClean="0"/>
              <a:t>‹#›</a:t>
            </a:fld>
            <a:endParaRPr lang="en-US" dirty="0"/>
          </a:p>
        </p:txBody>
      </p:sp>
    </p:spTree>
    <p:extLst>
      <p:ext uri="{BB962C8B-B14F-4D97-AF65-F5344CB8AC3E}">
        <p14:creationId xmlns:p14="http://schemas.microsoft.com/office/powerpoint/2010/main" val="3413124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32E85"/>
            </a:gs>
            <a:gs pos="100000">
              <a:srgbClr val="5B84FF"/>
            </a:gs>
          </a:gsLst>
          <a:lin ang="5400000" scaled="1"/>
        </a:gradFill>
        <a:effectLst/>
      </p:bgPr>
    </p:bg>
    <p:spTree>
      <p:nvGrpSpPr>
        <p:cNvPr id="1" name=""/>
        <p:cNvGrpSpPr/>
        <p:nvPr/>
      </p:nvGrpSpPr>
      <p:grpSpPr>
        <a:xfrm>
          <a:off x="0" y="0"/>
          <a:ext cx="0" cy="0"/>
          <a:chOff x="0" y="0"/>
          <a:chExt cx="0" cy="0"/>
        </a:xfrm>
      </p:grpSpPr>
      <p:pic>
        <p:nvPicPr>
          <p:cNvPr id="4098" name="Picture 19"/>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pic>
        <p:nvPicPr>
          <p:cNvPr id="4099" name="Picture 12"/>
          <p:cNvPicPr>
            <a:picLocks noChangeAspect="1" noChangeArrowheads="1"/>
          </p:cNvPicPr>
          <p:nvPr/>
        </p:nvPicPr>
        <p:blipFill>
          <a:blip r:embed="rId15" cstate="print"/>
          <a:srcRect/>
          <a:stretch>
            <a:fillRect/>
          </a:stretch>
        </p:blipFill>
        <p:spPr bwMode="auto">
          <a:xfrm>
            <a:off x="228600" y="152400"/>
            <a:ext cx="1447800" cy="1447800"/>
          </a:xfrm>
          <a:prstGeom prst="rect">
            <a:avLst/>
          </a:prstGeom>
          <a:noFill/>
          <a:ln w="9525">
            <a:noFill/>
            <a:miter lim="800000"/>
            <a:headEnd/>
            <a:tailEnd/>
          </a:ln>
        </p:spPr>
      </p:pic>
      <p:sp>
        <p:nvSpPr>
          <p:cNvPr id="1037" name="Line 13"/>
          <p:cNvSpPr>
            <a:spLocks noChangeShapeType="1"/>
          </p:cNvSpPr>
          <p:nvPr/>
        </p:nvSpPr>
        <p:spPr bwMode="auto">
          <a:xfrm>
            <a:off x="1828800" y="1371600"/>
            <a:ext cx="6858000" cy="0"/>
          </a:xfrm>
          <a:prstGeom prst="line">
            <a:avLst/>
          </a:prstGeom>
          <a:noFill/>
          <a:ln w="28575">
            <a:solidFill>
              <a:srgbClr val="C7D3FF"/>
            </a:solidFill>
            <a:round/>
            <a:headEnd/>
            <a:tailEnd/>
          </a:ln>
          <a:effectLst/>
        </p:spPr>
        <p:txBody>
          <a:bodyPr wrap="none" anchor="ctr"/>
          <a:lstStyle/>
          <a:p>
            <a:pPr algn="ctr" eaLnBrk="0" fontAlgn="base" hangingPunct="0">
              <a:spcBef>
                <a:spcPct val="0"/>
              </a:spcBef>
              <a:spcAft>
                <a:spcPct val="0"/>
              </a:spcAft>
              <a:defRPr/>
            </a:pPr>
            <a:endParaRPr lang="en-US">
              <a:solidFill>
                <a:srgbClr val="FFFFFF"/>
              </a:solidFill>
            </a:endParaRPr>
          </a:p>
        </p:txBody>
      </p:sp>
      <p:sp>
        <p:nvSpPr>
          <p:cNvPr id="1045" name="Rectangle 21"/>
          <p:cNvSpPr>
            <a:spLocks noGrp="1" noChangeArrowheads="1"/>
          </p:cNvSpPr>
          <p:nvPr>
            <p:ph type="sldNum" sz="quarter" idx="4"/>
          </p:nvPr>
        </p:nvSpPr>
        <p:spPr bwMode="auto">
          <a:xfrm>
            <a:off x="8077200" y="6400800"/>
            <a:ext cx="838200" cy="304800"/>
          </a:xfrm>
          <a:prstGeom prst="rect">
            <a:avLst/>
          </a:prstGeom>
          <a:noFill/>
          <a:ln w="63500">
            <a:noFill/>
            <a:miter lim="800000"/>
            <a:headEnd/>
            <a:tailEnd/>
          </a:ln>
          <a:effectLst/>
        </p:spPr>
        <p:txBody>
          <a:bodyPr vert="horz" wrap="none" lIns="91440" tIns="45720" rIns="91440" bIns="45720" numCol="1" anchor="ctr" anchorCtr="0" compatLnSpc="1">
            <a:prstTxWarp prst="textNoShape">
              <a:avLst/>
            </a:prstTxWarp>
          </a:bodyPr>
          <a:lstStyle>
            <a:lvl1pPr algn="r" eaLnBrk="0" hangingPunct="0">
              <a:defRPr sz="800" b="1">
                <a:latin typeface="Arial" pitchFamily="34" charset="0"/>
              </a:defRPr>
            </a:lvl1pPr>
          </a:lstStyle>
          <a:p>
            <a:pPr fontAlgn="base">
              <a:spcBef>
                <a:spcPct val="0"/>
              </a:spcBef>
              <a:spcAft>
                <a:spcPct val="0"/>
              </a:spcAft>
              <a:defRPr/>
            </a:pPr>
            <a:fld id="{19D6E957-76DB-443F-A611-AD698F271318}" type="slidenum">
              <a:rPr lang="en-US">
                <a:solidFill>
                  <a:srgbClr val="FFFFFF"/>
                </a:solidFill>
              </a:rPr>
              <a:pPr fontAlgn="base">
                <a:spcBef>
                  <a:spcPct val="0"/>
                </a:spcBef>
                <a:spcAft>
                  <a:spcPct val="0"/>
                </a:spcAft>
                <a:defRPr/>
              </a:pPr>
              <a:t>‹#›</a:t>
            </a:fld>
            <a:endParaRPr lang="en-US" sz="1400">
              <a:solidFill>
                <a:srgbClr val="FFFFFF"/>
              </a:solidFill>
            </a:endParaRPr>
          </a:p>
        </p:txBody>
      </p:sp>
    </p:spTree>
    <p:extLst>
      <p:ext uri="{BB962C8B-B14F-4D97-AF65-F5344CB8AC3E}">
        <p14:creationId xmlns:p14="http://schemas.microsoft.com/office/powerpoint/2010/main" val="3361694928"/>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ransition xmlns:p14="http://schemas.microsoft.com/office/powerpoint/2010/main"/>
  <p:hf hdr="0" ft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Black" pitchFamily="34" charset="0"/>
        </a:defRPr>
      </a:lvl2pPr>
      <a:lvl3pPr algn="ctr" rtl="0" eaLnBrk="0" fontAlgn="base" hangingPunct="0">
        <a:spcBef>
          <a:spcPct val="0"/>
        </a:spcBef>
        <a:spcAft>
          <a:spcPct val="0"/>
        </a:spcAft>
        <a:defRPr sz="3200">
          <a:solidFill>
            <a:schemeClr val="tx2"/>
          </a:solidFill>
          <a:latin typeface="Arial Black" pitchFamily="34" charset="0"/>
        </a:defRPr>
      </a:lvl3pPr>
      <a:lvl4pPr algn="ctr" rtl="0" eaLnBrk="0" fontAlgn="base" hangingPunct="0">
        <a:spcBef>
          <a:spcPct val="0"/>
        </a:spcBef>
        <a:spcAft>
          <a:spcPct val="0"/>
        </a:spcAft>
        <a:defRPr sz="3200">
          <a:solidFill>
            <a:schemeClr val="tx2"/>
          </a:solidFill>
          <a:latin typeface="Arial Black" pitchFamily="34" charset="0"/>
        </a:defRPr>
      </a:lvl4pPr>
      <a:lvl5pPr algn="ctr" rtl="0" eaLnBrk="0" fontAlgn="base" hangingPunct="0">
        <a:spcBef>
          <a:spcPct val="0"/>
        </a:spcBef>
        <a:spcAft>
          <a:spcPct val="0"/>
        </a:spcAft>
        <a:defRPr sz="3200">
          <a:solidFill>
            <a:schemeClr val="tx2"/>
          </a:solidFill>
          <a:latin typeface="Arial Black" pitchFamily="34" charset="0"/>
        </a:defRPr>
      </a:lvl5pPr>
      <a:lvl6pPr marL="457200" algn="ctr" rtl="0" eaLnBrk="0" fontAlgn="base" hangingPunct="0">
        <a:spcBef>
          <a:spcPct val="0"/>
        </a:spcBef>
        <a:spcAft>
          <a:spcPct val="0"/>
        </a:spcAft>
        <a:defRPr sz="3200">
          <a:solidFill>
            <a:schemeClr val="tx2"/>
          </a:solidFill>
          <a:latin typeface="Arial Black" pitchFamily="34" charset="0"/>
        </a:defRPr>
      </a:lvl6pPr>
      <a:lvl7pPr marL="914400" algn="ctr" rtl="0" eaLnBrk="0" fontAlgn="base" hangingPunct="0">
        <a:spcBef>
          <a:spcPct val="0"/>
        </a:spcBef>
        <a:spcAft>
          <a:spcPct val="0"/>
        </a:spcAft>
        <a:defRPr sz="3200">
          <a:solidFill>
            <a:schemeClr val="tx2"/>
          </a:solidFill>
          <a:latin typeface="Arial Black" pitchFamily="34" charset="0"/>
        </a:defRPr>
      </a:lvl7pPr>
      <a:lvl8pPr marL="1371600" algn="ctr" rtl="0" eaLnBrk="0" fontAlgn="base" hangingPunct="0">
        <a:spcBef>
          <a:spcPct val="0"/>
        </a:spcBef>
        <a:spcAft>
          <a:spcPct val="0"/>
        </a:spcAft>
        <a:defRPr sz="3200">
          <a:solidFill>
            <a:schemeClr val="tx2"/>
          </a:solidFill>
          <a:latin typeface="Arial Black" pitchFamily="34" charset="0"/>
        </a:defRPr>
      </a:lvl8pPr>
      <a:lvl9pPr marL="1828800" algn="ctr" rtl="0" eaLnBrk="0" fontAlgn="base" hangingPunct="0">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32E85"/>
            </a:gs>
            <a:gs pos="100000">
              <a:srgbClr val="5B84FF"/>
            </a:gs>
          </a:gsLst>
          <a:lin ang="5400000" scaled="1"/>
        </a:gradFill>
        <a:effectLst/>
      </p:bgPr>
    </p:bg>
    <p:spTree>
      <p:nvGrpSpPr>
        <p:cNvPr id="1" name=""/>
        <p:cNvGrpSpPr/>
        <p:nvPr/>
      </p:nvGrpSpPr>
      <p:grpSpPr>
        <a:xfrm>
          <a:off x="0" y="0"/>
          <a:ext cx="0" cy="0"/>
          <a:chOff x="0" y="0"/>
          <a:chExt cx="0" cy="0"/>
        </a:xfrm>
      </p:grpSpPr>
      <p:pic>
        <p:nvPicPr>
          <p:cNvPr id="4098" name="Picture 19"/>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pic>
        <p:nvPicPr>
          <p:cNvPr id="4099" name="Picture 12"/>
          <p:cNvPicPr>
            <a:picLocks noChangeAspect="1" noChangeArrowheads="1"/>
          </p:cNvPicPr>
          <p:nvPr/>
        </p:nvPicPr>
        <p:blipFill>
          <a:blip r:embed="rId15" cstate="print"/>
          <a:srcRect/>
          <a:stretch>
            <a:fillRect/>
          </a:stretch>
        </p:blipFill>
        <p:spPr bwMode="auto">
          <a:xfrm>
            <a:off x="228600" y="152400"/>
            <a:ext cx="1447800" cy="1447800"/>
          </a:xfrm>
          <a:prstGeom prst="rect">
            <a:avLst/>
          </a:prstGeom>
          <a:noFill/>
          <a:ln w="9525">
            <a:noFill/>
            <a:miter lim="800000"/>
            <a:headEnd/>
            <a:tailEnd/>
          </a:ln>
        </p:spPr>
      </p:pic>
      <p:sp>
        <p:nvSpPr>
          <p:cNvPr id="1037" name="Line 13"/>
          <p:cNvSpPr>
            <a:spLocks noChangeShapeType="1"/>
          </p:cNvSpPr>
          <p:nvPr/>
        </p:nvSpPr>
        <p:spPr bwMode="auto">
          <a:xfrm>
            <a:off x="1828800" y="1371600"/>
            <a:ext cx="6858000" cy="0"/>
          </a:xfrm>
          <a:prstGeom prst="line">
            <a:avLst/>
          </a:prstGeom>
          <a:noFill/>
          <a:ln w="28575">
            <a:solidFill>
              <a:srgbClr val="C7D3FF"/>
            </a:solidFill>
            <a:round/>
            <a:headEnd/>
            <a:tailEnd/>
          </a:ln>
          <a:effectLst/>
        </p:spPr>
        <p:txBody>
          <a:bodyPr wrap="none" anchor="ctr"/>
          <a:lstStyle/>
          <a:p>
            <a:pPr algn="ctr" eaLnBrk="0" fontAlgn="base" hangingPunct="0">
              <a:spcBef>
                <a:spcPct val="0"/>
              </a:spcBef>
              <a:spcAft>
                <a:spcPct val="0"/>
              </a:spcAft>
              <a:defRPr/>
            </a:pPr>
            <a:endParaRPr lang="en-US">
              <a:solidFill>
                <a:srgbClr val="FFFFFF"/>
              </a:solidFill>
            </a:endParaRPr>
          </a:p>
        </p:txBody>
      </p:sp>
      <p:sp>
        <p:nvSpPr>
          <p:cNvPr id="1045" name="Rectangle 21"/>
          <p:cNvSpPr>
            <a:spLocks noGrp="1" noChangeArrowheads="1"/>
          </p:cNvSpPr>
          <p:nvPr>
            <p:ph type="sldNum" sz="quarter" idx="4"/>
          </p:nvPr>
        </p:nvSpPr>
        <p:spPr bwMode="auto">
          <a:xfrm>
            <a:off x="8077200" y="6400800"/>
            <a:ext cx="838200" cy="304800"/>
          </a:xfrm>
          <a:prstGeom prst="rect">
            <a:avLst/>
          </a:prstGeom>
          <a:noFill/>
          <a:ln w="63500">
            <a:noFill/>
            <a:miter lim="800000"/>
            <a:headEnd/>
            <a:tailEnd/>
          </a:ln>
          <a:effectLst/>
        </p:spPr>
        <p:txBody>
          <a:bodyPr vert="horz" wrap="none" lIns="91440" tIns="45720" rIns="91440" bIns="45720" numCol="1" anchor="ctr" anchorCtr="0" compatLnSpc="1">
            <a:prstTxWarp prst="textNoShape">
              <a:avLst/>
            </a:prstTxWarp>
          </a:bodyPr>
          <a:lstStyle>
            <a:lvl1pPr algn="r" eaLnBrk="0" hangingPunct="0">
              <a:defRPr sz="800" b="1">
                <a:latin typeface="Arial" pitchFamily="34" charset="0"/>
              </a:defRPr>
            </a:lvl1pPr>
          </a:lstStyle>
          <a:p>
            <a:pPr fontAlgn="base">
              <a:spcBef>
                <a:spcPct val="0"/>
              </a:spcBef>
              <a:spcAft>
                <a:spcPct val="0"/>
              </a:spcAft>
              <a:defRPr/>
            </a:pPr>
            <a:fld id="{19D6E957-76DB-443F-A611-AD698F271318}" type="slidenum">
              <a:rPr lang="en-US">
                <a:solidFill>
                  <a:srgbClr val="FFFFFF"/>
                </a:solidFill>
              </a:rPr>
              <a:pPr fontAlgn="base">
                <a:spcBef>
                  <a:spcPct val="0"/>
                </a:spcBef>
                <a:spcAft>
                  <a:spcPct val="0"/>
                </a:spcAft>
                <a:defRPr/>
              </a:pPr>
              <a:t>‹#›</a:t>
            </a:fld>
            <a:endParaRPr lang="en-US" sz="1400">
              <a:solidFill>
                <a:srgbClr val="FFFFFF"/>
              </a:solidFill>
            </a:endParaRPr>
          </a:p>
        </p:txBody>
      </p:sp>
    </p:spTree>
    <p:extLst>
      <p:ext uri="{BB962C8B-B14F-4D97-AF65-F5344CB8AC3E}">
        <p14:creationId xmlns:p14="http://schemas.microsoft.com/office/powerpoint/2010/main" val="3958150796"/>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xmlns:p14="http://schemas.microsoft.com/office/powerpoint/2010/main"/>
  <p:hf hdr="0" ft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Black" pitchFamily="34" charset="0"/>
        </a:defRPr>
      </a:lvl2pPr>
      <a:lvl3pPr algn="ctr" rtl="0" eaLnBrk="0" fontAlgn="base" hangingPunct="0">
        <a:spcBef>
          <a:spcPct val="0"/>
        </a:spcBef>
        <a:spcAft>
          <a:spcPct val="0"/>
        </a:spcAft>
        <a:defRPr sz="3200">
          <a:solidFill>
            <a:schemeClr val="tx2"/>
          </a:solidFill>
          <a:latin typeface="Arial Black" pitchFamily="34" charset="0"/>
        </a:defRPr>
      </a:lvl3pPr>
      <a:lvl4pPr algn="ctr" rtl="0" eaLnBrk="0" fontAlgn="base" hangingPunct="0">
        <a:spcBef>
          <a:spcPct val="0"/>
        </a:spcBef>
        <a:spcAft>
          <a:spcPct val="0"/>
        </a:spcAft>
        <a:defRPr sz="3200">
          <a:solidFill>
            <a:schemeClr val="tx2"/>
          </a:solidFill>
          <a:latin typeface="Arial Black" pitchFamily="34" charset="0"/>
        </a:defRPr>
      </a:lvl4pPr>
      <a:lvl5pPr algn="ctr" rtl="0" eaLnBrk="0" fontAlgn="base" hangingPunct="0">
        <a:spcBef>
          <a:spcPct val="0"/>
        </a:spcBef>
        <a:spcAft>
          <a:spcPct val="0"/>
        </a:spcAft>
        <a:defRPr sz="3200">
          <a:solidFill>
            <a:schemeClr val="tx2"/>
          </a:solidFill>
          <a:latin typeface="Arial Black" pitchFamily="34" charset="0"/>
        </a:defRPr>
      </a:lvl5pPr>
      <a:lvl6pPr marL="457200" algn="ctr" rtl="0" eaLnBrk="0" fontAlgn="base" hangingPunct="0">
        <a:spcBef>
          <a:spcPct val="0"/>
        </a:spcBef>
        <a:spcAft>
          <a:spcPct val="0"/>
        </a:spcAft>
        <a:defRPr sz="3200">
          <a:solidFill>
            <a:schemeClr val="tx2"/>
          </a:solidFill>
          <a:latin typeface="Arial Black" pitchFamily="34" charset="0"/>
        </a:defRPr>
      </a:lvl6pPr>
      <a:lvl7pPr marL="914400" algn="ctr" rtl="0" eaLnBrk="0" fontAlgn="base" hangingPunct="0">
        <a:spcBef>
          <a:spcPct val="0"/>
        </a:spcBef>
        <a:spcAft>
          <a:spcPct val="0"/>
        </a:spcAft>
        <a:defRPr sz="3200">
          <a:solidFill>
            <a:schemeClr val="tx2"/>
          </a:solidFill>
          <a:latin typeface="Arial Black" pitchFamily="34" charset="0"/>
        </a:defRPr>
      </a:lvl7pPr>
      <a:lvl8pPr marL="1371600" algn="ctr" rtl="0" eaLnBrk="0" fontAlgn="base" hangingPunct="0">
        <a:spcBef>
          <a:spcPct val="0"/>
        </a:spcBef>
        <a:spcAft>
          <a:spcPct val="0"/>
        </a:spcAft>
        <a:defRPr sz="3200">
          <a:solidFill>
            <a:schemeClr val="tx2"/>
          </a:solidFill>
          <a:latin typeface="Arial Black" pitchFamily="34" charset="0"/>
        </a:defRPr>
      </a:lvl8pPr>
      <a:lvl9pPr marL="1828800" algn="ctr" rtl="0" eaLnBrk="0" fontAlgn="base" hangingPunct="0">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7.pn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7.pn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7.pn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chart" Target="../charts/char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2.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2.jpeg"/><Relationship Id="rId5" Type="http://schemas.microsoft.com/office/2007/relationships/hdphoto" Target="../media/hdphoto1.wdp"/><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2.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1" Type="http://schemas.openxmlformats.org/officeDocument/2006/relationships/oleObject" Target="../embeddings/oleObject3.bin"/><Relationship Id="rId12" Type="http://schemas.openxmlformats.org/officeDocument/2006/relationships/oleObject" Target="../embeddings/Microsoft_Excel_97_-_2004_Worksheet3.xls"/><Relationship Id="rId13" Type="http://schemas.openxmlformats.org/officeDocument/2006/relationships/image" Target="../media/image38.png"/><Relationship Id="rId1" Type="http://schemas.openxmlformats.org/officeDocument/2006/relationships/vmlDrawing" Target="../drawings/vmlDrawing1.vml"/><Relationship Id="rId2" Type="http://schemas.openxmlformats.org/officeDocument/2006/relationships/slideLayout" Target="../slideLayouts/slideLayout12.xml"/><Relationship Id="rId3" Type="http://schemas.openxmlformats.org/officeDocument/2006/relationships/notesSlide" Target="../notesSlides/notesSlide36.xml"/><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36.png"/><Relationship Id="rId7" Type="http://schemas.openxmlformats.org/officeDocument/2006/relationships/image" Target="../media/image39.png"/><Relationship Id="rId8" Type="http://schemas.openxmlformats.org/officeDocument/2006/relationships/oleObject" Target="../embeddings/oleObject2.bin"/><Relationship Id="rId9" Type="http://schemas.openxmlformats.org/officeDocument/2006/relationships/oleObject" Target="../embeddings/Microsoft_Excel_97_-_2004_Worksheet2.xls"/><Relationship Id="rId10"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oleObject4.bin"/><Relationship Id="rId5" Type="http://schemas.openxmlformats.org/officeDocument/2006/relationships/oleObject" Target="../embeddings/Microsoft_Excel_97_-_2004_Worksheet4.xls"/><Relationship Id="rId6" Type="http://schemas.openxmlformats.org/officeDocument/2006/relationships/image" Target="../media/image37.png"/><Relationship Id="rId7" Type="http://schemas.openxmlformats.org/officeDocument/2006/relationships/chart" Target="../charts/chart5.xml"/><Relationship Id="rId8" Type="http://schemas.openxmlformats.org/officeDocument/2006/relationships/oleObject" Target="../embeddings/oleObject5.bin"/><Relationship Id="rId9" Type="http://schemas.openxmlformats.org/officeDocument/2006/relationships/oleObject" Target="../embeddings/Microsoft_Excel_97_-_2004_Worksheet5.xls"/><Relationship Id="rId10" Type="http://schemas.openxmlformats.org/officeDocument/2006/relationships/image" Target="../media/image38.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76199" y="1"/>
            <a:ext cx="21767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2155372" y="1905000"/>
            <a:ext cx="6662056" cy="1143001"/>
          </a:xfrm>
        </p:spPr>
        <p:txBody>
          <a:bodyPr>
            <a:normAutofit fontScale="90000"/>
          </a:bodyPr>
          <a:lstStyle/>
          <a:p>
            <a:r>
              <a:rPr lang="en-US" dirty="0" smtClean="0"/>
              <a:t>UC Davis Sustainability Programs</a:t>
            </a:r>
            <a:endParaRPr lang="en-US" dirty="0"/>
          </a:p>
        </p:txBody>
      </p:sp>
    </p:spTree>
    <p:extLst>
      <p:ext uri="{BB962C8B-B14F-4D97-AF65-F5344CB8AC3E}">
        <p14:creationId xmlns:p14="http://schemas.microsoft.com/office/powerpoint/2010/main" val="37900803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022" y="274638"/>
            <a:ext cx="6965978" cy="1143000"/>
          </a:xfrm>
        </p:spPr>
        <p:txBody>
          <a:bodyPr/>
          <a:lstStyle/>
          <a:p>
            <a:r>
              <a:rPr lang="en-US" dirty="0" smtClean="0"/>
              <a:t>Climate Protection</a:t>
            </a:r>
            <a:endParaRPr lang="en-US" dirty="0"/>
          </a:p>
        </p:txBody>
      </p:sp>
      <p:sp>
        <p:nvSpPr>
          <p:cNvPr id="3" name="Content Placeholder 2"/>
          <p:cNvSpPr>
            <a:spLocks noGrp="1"/>
          </p:cNvSpPr>
          <p:nvPr>
            <p:ph idx="1"/>
          </p:nvPr>
        </p:nvSpPr>
        <p:spPr>
          <a:xfrm>
            <a:off x="2178022" y="1676400"/>
            <a:ext cx="6965978" cy="3703638"/>
          </a:xfrm>
        </p:spPr>
        <p:txBody>
          <a:bodyPr>
            <a:normAutofit fontScale="92500" lnSpcReduction="10000"/>
          </a:bodyPr>
          <a:lstStyle/>
          <a:p>
            <a:r>
              <a:rPr lang="en-US" b="1" dirty="0" smtClean="0"/>
              <a:t>Goals</a:t>
            </a:r>
          </a:p>
          <a:p>
            <a:pPr lvl="1"/>
            <a:r>
              <a:rPr lang="en-US" dirty="0" smtClean="0"/>
              <a:t>2000 greenhouse gas emissions by 2014</a:t>
            </a:r>
          </a:p>
          <a:p>
            <a:pPr lvl="1"/>
            <a:r>
              <a:rPr lang="en-US" dirty="0" smtClean="0"/>
              <a:t>1990 greenhouse gas emissions by 2020</a:t>
            </a:r>
          </a:p>
          <a:p>
            <a:pPr lvl="1"/>
            <a:r>
              <a:rPr lang="en-US" dirty="0"/>
              <a:t>University of California a zero net energy consumer by 2025</a:t>
            </a:r>
          </a:p>
          <a:p>
            <a:pPr lvl="1"/>
            <a:r>
              <a:rPr lang="en-US" dirty="0" smtClean="0"/>
              <a:t>Climate neutral as soon as possible </a:t>
            </a:r>
          </a:p>
          <a:p>
            <a:pPr marL="457200" lvl="1" indent="0">
              <a:buNone/>
            </a:pPr>
            <a:r>
              <a:rPr lang="en-US" dirty="0"/>
              <a:t>	</a:t>
            </a:r>
            <a:r>
              <a:rPr lang="en-US" dirty="0" smtClean="0"/>
              <a:t>≈ 2050 or earlier</a:t>
            </a:r>
          </a:p>
          <a:p>
            <a:r>
              <a:rPr lang="en-US" b="1" dirty="0" smtClean="0"/>
              <a:t>Status</a:t>
            </a:r>
          </a:p>
          <a:p>
            <a:endParaRPr lang="en-US" dirty="0" smtClean="0"/>
          </a:p>
          <a:p>
            <a:pPr lvl="1"/>
            <a:endParaRPr lang="en-US" dirty="0"/>
          </a:p>
        </p:txBody>
      </p:sp>
      <p:grpSp>
        <p:nvGrpSpPr>
          <p:cNvPr id="5" name="Group 4"/>
          <p:cNvGrpSpPr/>
          <p:nvPr/>
        </p:nvGrpSpPr>
        <p:grpSpPr>
          <a:xfrm>
            <a:off x="-25401" y="0"/>
            <a:ext cx="2177821" cy="6858001"/>
            <a:chOff x="-25401" y="0"/>
            <a:chExt cx="2177821" cy="6858001"/>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66663" y="2356503"/>
              <a:ext cx="6858001" cy="214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descr="\\128.120.38.111\data\Projects\Sustainability\Photos &amp; images 0901\Transportation\DSCN0111.JPG"/>
            <p:cNvPicPr>
              <a:picLocks noChangeAspect="1" noChangeArrowheads="1"/>
            </p:cNvPicPr>
            <p:nvPr/>
          </p:nvPicPr>
          <p:blipFill rotWithShape="1">
            <a:blip r:embed="rId4">
              <a:lum contrast="20000"/>
              <a:extLst>
                <a:ext uri="{28A0092B-C50C-407E-A947-70E740481C1C}">
                  <a14:useLocalDpi xmlns:a14="http://schemas.microsoft.com/office/drawing/2010/main" val="0"/>
                </a:ext>
              </a:extLst>
            </a:blip>
            <a:srcRect r="68163"/>
            <a:stretch/>
          </p:blipFill>
          <p:spPr bwMode="auto">
            <a:xfrm>
              <a:off x="-25401" y="7620"/>
              <a:ext cx="2177821"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ontent Placeholder 2"/>
          <p:cNvSpPr txBox="1">
            <a:spLocks/>
          </p:cNvSpPr>
          <p:nvPr/>
        </p:nvSpPr>
        <p:spPr>
          <a:xfrm rot="16200000">
            <a:off x="-1848642" y="2180589"/>
            <a:ext cx="4553259" cy="668024"/>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800"/>
              </a:spcBef>
              <a:buFont typeface="Arial" pitchFamily="34" charset="0"/>
              <a:buNone/>
            </a:pPr>
            <a:r>
              <a:rPr lang="en-US" sz="2000" b="1" dirty="0" smtClean="0">
                <a:solidFill>
                  <a:schemeClr val="bg1"/>
                </a:solidFill>
                <a:latin typeface="Aharoni" pitchFamily="2" charset="-79"/>
                <a:cs typeface="Aharoni" pitchFamily="2" charset="-79"/>
              </a:rPr>
              <a:t>CLIMATE PROTECTION</a:t>
            </a:r>
          </a:p>
        </p:txBody>
      </p:sp>
    </p:spTree>
    <p:extLst>
      <p:ext uri="{BB962C8B-B14F-4D97-AF65-F5344CB8AC3E}">
        <p14:creationId xmlns:p14="http://schemas.microsoft.com/office/powerpoint/2010/main" val="230717754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4836" y="274638"/>
            <a:ext cx="7009164" cy="1143000"/>
          </a:xfrm>
        </p:spPr>
        <p:txBody>
          <a:bodyPr/>
          <a:lstStyle/>
          <a:p>
            <a:r>
              <a:rPr lang="en-US" dirty="0" smtClean="0"/>
              <a:t>GHG Sources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54887650"/>
              </p:ext>
            </p:extLst>
          </p:nvPr>
        </p:nvGraphicFramePr>
        <p:xfrm>
          <a:off x="2170708" y="1600200"/>
          <a:ext cx="6991580" cy="4525963"/>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p:cNvGrpSpPr/>
          <p:nvPr/>
        </p:nvGrpSpPr>
        <p:grpSpPr>
          <a:xfrm>
            <a:off x="-25401" y="0"/>
            <a:ext cx="2177821" cy="6858001"/>
            <a:chOff x="-25401" y="0"/>
            <a:chExt cx="2177821" cy="6858001"/>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66663" y="2356503"/>
              <a:ext cx="6858001" cy="214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descr="\\128.120.38.111\data\Projects\Sustainability\Photos &amp; images 0901\Transportation\DSCN0111.JPG"/>
            <p:cNvPicPr>
              <a:picLocks noChangeAspect="1" noChangeArrowheads="1"/>
            </p:cNvPicPr>
            <p:nvPr/>
          </p:nvPicPr>
          <p:blipFill rotWithShape="1">
            <a:blip r:embed="rId5">
              <a:lum contrast="20000"/>
              <a:extLst>
                <a:ext uri="{28A0092B-C50C-407E-A947-70E740481C1C}">
                  <a14:useLocalDpi xmlns:a14="http://schemas.microsoft.com/office/drawing/2010/main" val="0"/>
                </a:ext>
              </a:extLst>
            </a:blip>
            <a:srcRect r="68163"/>
            <a:stretch/>
          </p:blipFill>
          <p:spPr bwMode="auto">
            <a:xfrm>
              <a:off x="-25401" y="7620"/>
              <a:ext cx="2177821"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ontent Placeholder 2"/>
          <p:cNvSpPr txBox="1">
            <a:spLocks/>
          </p:cNvSpPr>
          <p:nvPr/>
        </p:nvSpPr>
        <p:spPr>
          <a:xfrm rot="16200000">
            <a:off x="-1848642" y="2180589"/>
            <a:ext cx="4553259" cy="668024"/>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800"/>
              </a:spcBef>
              <a:buFont typeface="Arial" pitchFamily="34" charset="0"/>
              <a:buNone/>
            </a:pPr>
            <a:r>
              <a:rPr lang="en-US" sz="2000" b="1" dirty="0" smtClean="0">
                <a:solidFill>
                  <a:schemeClr val="bg1"/>
                </a:solidFill>
                <a:latin typeface="Aharoni" pitchFamily="2" charset="-79"/>
                <a:cs typeface="Aharoni" pitchFamily="2" charset="-79"/>
              </a:rPr>
              <a:t>CLIMATE PROTECTION</a:t>
            </a:r>
          </a:p>
        </p:txBody>
      </p:sp>
    </p:spTree>
    <p:extLst>
      <p:ext uri="{BB962C8B-B14F-4D97-AF65-F5344CB8AC3E}">
        <p14:creationId xmlns:p14="http://schemas.microsoft.com/office/powerpoint/2010/main" val="85576594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420" y="274638"/>
            <a:ext cx="6991580" cy="1143000"/>
          </a:xfrm>
        </p:spPr>
        <p:txBody>
          <a:bodyPr/>
          <a:lstStyle/>
          <a:p>
            <a:r>
              <a:rPr lang="en-US" dirty="0" smtClean="0"/>
              <a:t>GHG Location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14794720"/>
              </p:ext>
            </p:extLst>
          </p:nvPr>
        </p:nvGraphicFramePr>
        <p:xfrm>
          <a:off x="2134836" y="1600200"/>
          <a:ext cx="7009164" cy="4525963"/>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p:cNvGrpSpPr/>
          <p:nvPr/>
        </p:nvGrpSpPr>
        <p:grpSpPr>
          <a:xfrm>
            <a:off x="-25401" y="0"/>
            <a:ext cx="2177821" cy="6858001"/>
            <a:chOff x="-25401" y="0"/>
            <a:chExt cx="2177821" cy="6858001"/>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66663" y="2356503"/>
              <a:ext cx="6858001" cy="214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descr="\\128.120.38.111\data\Projects\Sustainability\Photos &amp; images 0901\Transportation\DSCN0111.JPG"/>
            <p:cNvPicPr>
              <a:picLocks noChangeAspect="1" noChangeArrowheads="1"/>
            </p:cNvPicPr>
            <p:nvPr/>
          </p:nvPicPr>
          <p:blipFill rotWithShape="1">
            <a:blip r:embed="rId5">
              <a:lum contrast="20000"/>
              <a:extLst>
                <a:ext uri="{28A0092B-C50C-407E-A947-70E740481C1C}">
                  <a14:useLocalDpi xmlns:a14="http://schemas.microsoft.com/office/drawing/2010/main" val="0"/>
                </a:ext>
              </a:extLst>
            </a:blip>
            <a:srcRect r="68163"/>
            <a:stretch/>
          </p:blipFill>
          <p:spPr bwMode="auto">
            <a:xfrm>
              <a:off x="-25401" y="7620"/>
              <a:ext cx="2177821"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ontent Placeholder 2"/>
          <p:cNvSpPr txBox="1">
            <a:spLocks/>
          </p:cNvSpPr>
          <p:nvPr/>
        </p:nvSpPr>
        <p:spPr>
          <a:xfrm rot="16200000">
            <a:off x="-1848642" y="2180589"/>
            <a:ext cx="4553259" cy="668024"/>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800"/>
              </a:spcBef>
              <a:buFont typeface="Arial" pitchFamily="34" charset="0"/>
              <a:buNone/>
            </a:pPr>
            <a:r>
              <a:rPr lang="en-US" sz="2000" b="1" dirty="0" smtClean="0">
                <a:solidFill>
                  <a:schemeClr val="bg1"/>
                </a:solidFill>
                <a:latin typeface="Aharoni" pitchFamily="2" charset="-79"/>
                <a:cs typeface="Aharoni" pitchFamily="2" charset="-79"/>
              </a:rPr>
              <a:t>CLIMATE PROTECTION</a:t>
            </a:r>
          </a:p>
        </p:txBody>
      </p:sp>
    </p:spTree>
    <p:extLst>
      <p:ext uri="{BB962C8B-B14F-4D97-AF65-F5344CB8AC3E}">
        <p14:creationId xmlns:p14="http://schemas.microsoft.com/office/powerpoint/2010/main" val="20568669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52420" y="381000"/>
            <a:ext cx="6991580" cy="838200"/>
          </a:xfrm>
          <a:prstGeom prst="rect">
            <a:avLst/>
          </a:prstGeom>
        </p:spPr>
        <p:txBody>
          <a:bodyPr vert="horz" lIns="91440" tIns="45720" rIns="91440" bIns="45720" rtlCol="0" anchor="ctr">
            <a:noAutofit/>
          </a:bodyPr>
          <a:lstStyle/>
          <a:p>
            <a:pPr lvl="0" algn="ctr">
              <a:spcBef>
                <a:spcPct val="0"/>
              </a:spcBef>
            </a:pPr>
            <a:r>
              <a:rPr lang="en-US" sz="4400" dirty="0" smtClean="0">
                <a:ea typeface="+mj-ea"/>
                <a:cs typeface="+mj-cs"/>
              </a:rPr>
              <a:t>How are we doing?</a:t>
            </a:r>
          </a:p>
        </p:txBody>
      </p:sp>
      <p:graphicFrame>
        <p:nvGraphicFramePr>
          <p:cNvPr id="7" name="Chart 6"/>
          <p:cNvGraphicFramePr>
            <a:graphicFrameLocks/>
          </p:cNvGraphicFramePr>
          <p:nvPr>
            <p:extLst>
              <p:ext uri="{D42A27DB-BD31-4B8C-83A1-F6EECF244321}">
                <p14:modId xmlns:p14="http://schemas.microsoft.com/office/powerpoint/2010/main" val="3288787568"/>
              </p:ext>
            </p:extLst>
          </p:nvPr>
        </p:nvGraphicFramePr>
        <p:xfrm>
          <a:off x="2134836" y="1066800"/>
          <a:ext cx="7009164" cy="5414962"/>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p:cNvGrpSpPr/>
          <p:nvPr/>
        </p:nvGrpSpPr>
        <p:grpSpPr>
          <a:xfrm>
            <a:off x="-25401" y="0"/>
            <a:ext cx="2177821" cy="6858001"/>
            <a:chOff x="-25401" y="0"/>
            <a:chExt cx="2177821" cy="6858001"/>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66663" y="2356503"/>
              <a:ext cx="6858001" cy="214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 descr="\\128.120.38.111\data\Projects\Sustainability\Photos &amp; images 0901\Transportation\DSCN0111.JPG"/>
            <p:cNvPicPr>
              <a:picLocks noChangeAspect="1" noChangeArrowheads="1"/>
            </p:cNvPicPr>
            <p:nvPr/>
          </p:nvPicPr>
          <p:blipFill rotWithShape="1">
            <a:blip r:embed="rId5">
              <a:lum contrast="20000"/>
              <a:extLst>
                <a:ext uri="{28A0092B-C50C-407E-A947-70E740481C1C}">
                  <a14:useLocalDpi xmlns:a14="http://schemas.microsoft.com/office/drawing/2010/main" val="0"/>
                </a:ext>
              </a:extLst>
            </a:blip>
            <a:srcRect r="68163"/>
            <a:stretch/>
          </p:blipFill>
          <p:spPr bwMode="auto">
            <a:xfrm>
              <a:off x="-25401" y="7620"/>
              <a:ext cx="2177821"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2"/>
          <p:cNvSpPr txBox="1">
            <a:spLocks/>
          </p:cNvSpPr>
          <p:nvPr/>
        </p:nvSpPr>
        <p:spPr>
          <a:xfrm rot="16200000">
            <a:off x="-1848642" y="2180589"/>
            <a:ext cx="4553259" cy="668024"/>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800"/>
              </a:spcBef>
              <a:buFont typeface="Arial" pitchFamily="34" charset="0"/>
              <a:buNone/>
            </a:pPr>
            <a:r>
              <a:rPr lang="en-US" sz="2000" b="1" dirty="0" smtClean="0">
                <a:solidFill>
                  <a:schemeClr val="bg1"/>
                </a:solidFill>
                <a:latin typeface="Aharoni" pitchFamily="2" charset="-79"/>
                <a:cs typeface="Aharoni" pitchFamily="2" charset="-79"/>
              </a:rPr>
              <a:t>CLIMATE PROTECTION</a:t>
            </a:r>
          </a:p>
        </p:txBody>
      </p:sp>
    </p:spTree>
    <p:extLst>
      <p:ext uri="{BB962C8B-B14F-4D97-AF65-F5344CB8AC3E}">
        <p14:creationId xmlns:p14="http://schemas.microsoft.com/office/powerpoint/2010/main" val="32910706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28600"/>
            <a:ext cx="7086600" cy="990600"/>
          </a:xfrm>
        </p:spPr>
        <p:txBody>
          <a:bodyPr/>
          <a:lstStyle/>
          <a:p>
            <a:pPr algn="l"/>
            <a:r>
              <a:rPr lang="en-US" sz="2600" dirty="0" smtClean="0">
                <a:solidFill>
                  <a:srgbClr val="FF9900"/>
                </a:solidFill>
              </a:rPr>
              <a:t>Annual Energy Savings due to Energy Efficiency Projects from 2009 to 2012</a:t>
            </a:r>
            <a:endParaRPr lang="en-US" sz="2600" dirty="0">
              <a:solidFill>
                <a:srgbClr val="FF9900"/>
              </a:solidFill>
            </a:endParaRPr>
          </a:p>
        </p:txBody>
      </p:sp>
      <p:sp>
        <p:nvSpPr>
          <p:cNvPr id="4" name="Slide Number Placeholder 3"/>
          <p:cNvSpPr>
            <a:spLocks noGrp="1"/>
          </p:cNvSpPr>
          <p:nvPr>
            <p:ph type="sldNum" sz="quarter" idx="10"/>
          </p:nvPr>
        </p:nvSpPr>
        <p:spPr/>
        <p:txBody>
          <a:bodyPr/>
          <a:lstStyle/>
          <a:p>
            <a:pPr>
              <a:defRPr/>
            </a:pPr>
            <a:fld id="{8FCE7668-BFF7-4038-8F55-A2496BB601F6}" type="slidenum">
              <a:rPr lang="en-US" smtClean="0">
                <a:solidFill>
                  <a:srgbClr val="FFFFFF"/>
                </a:solidFill>
              </a:rPr>
              <a:pPr>
                <a:defRPr/>
              </a:pPr>
              <a:t>14</a:t>
            </a:fld>
            <a:endParaRPr lang="en-US" sz="1400">
              <a:solidFill>
                <a:srgbClr val="FFFFFF"/>
              </a:solidFill>
              <a:latin typeface="Times New Roman"/>
            </a:endParaRPr>
          </a:p>
        </p:txBody>
      </p:sp>
      <p:graphicFrame>
        <p:nvGraphicFramePr>
          <p:cNvPr id="7" name="Content Placeholder 4"/>
          <p:cNvGraphicFramePr>
            <a:graphicFrameLocks noGrp="1"/>
          </p:cNvGraphicFramePr>
          <p:nvPr>
            <p:ph idx="1"/>
          </p:nvPr>
        </p:nvGraphicFramePr>
        <p:xfrm>
          <a:off x="0" y="1600200"/>
          <a:ext cx="9144000" cy="5257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37892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83A20F49-ABD2-4B16-A1A8-985340515AC0}" type="slidenum">
              <a:rPr lang="en-US" smtClean="0">
                <a:solidFill>
                  <a:srgbClr val="FFFFFF"/>
                </a:solidFill>
              </a:rPr>
              <a:pPr>
                <a:defRPr/>
              </a:pPr>
              <a:t>15</a:t>
            </a:fld>
            <a:endParaRPr lang="en-US" sz="1400">
              <a:solidFill>
                <a:srgbClr val="FFFFFF"/>
              </a:solidFill>
              <a:latin typeface="Times New Roman"/>
            </a:endParaRPr>
          </a:p>
        </p:txBody>
      </p:sp>
      <p:sp>
        <p:nvSpPr>
          <p:cNvPr id="4" name="Rectangle 2"/>
          <p:cNvSpPr>
            <a:spLocks noGrp="1" noChangeArrowheads="1"/>
          </p:cNvSpPr>
          <p:nvPr>
            <p:ph type="title"/>
          </p:nvPr>
        </p:nvSpPr>
        <p:spPr bwMode="auto">
          <a:xfrm>
            <a:off x="1828800" y="304800"/>
            <a:ext cx="6858000" cy="914400"/>
          </a:xfrm>
          <a:noFill/>
          <a:ln>
            <a:miter lim="800000"/>
            <a:headEnd/>
            <a:tailEnd/>
          </a:ln>
        </p:spPr>
        <p:txBody>
          <a:bodyPr vert="horz" wrap="square" lIns="91440" tIns="45720" rIns="91440" bIns="45720" numCol="1" anchor="t" anchorCtr="0" compatLnSpc="1">
            <a:prstTxWarp prst="textNoShape">
              <a:avLst/>
            </a:prstTxWarp>
          </a:bodyPr>
          <a:lstStyle/>
          <a:p>
            <a:pPr algn="l">
              <a:defRPr/>
            </a:pPr>
            <a:r>
              <a:rPr lang="en-US" sz="2600" dirty="0" smtClean="0">
                <a:solidFill>
                  <a:schemeClr val="accent1"/>
                </a:solidFill>
              </a:rPr>
              <a:t>Cost Avoidance through Energy Efficiency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2770" y="1556208"/>
            <a:ext cx="6400800" cy="5048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0387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022" y="274638"/>
            <a:ext cx="6965978" cy="1143000"/>
          </a:xfrm>
        </p:spPr>
        <p:txBody>
          <a:bodyPr/>
          <a:lstStyle/>
          <a:p>
            <a:r>
              <a:rPr lang="en-US" dirty="0" smtClean="0"/>
              <a:t>Smart Lighting Initiative</a:t>
            </a:r>
            <a:endParaRPr lang="en-US" dirty="0"/>
          </a:p>
        </p:txBody>
      </p:sp>
      <p:sp>
        <p:nvSpPr>
          <p:cNvPr id="4" name="Content Placeholder 3"/>
          <p:cNvSpPr>
            <a:spLocks noGrp="1"/>
          </p:cNvSpPr>
          <p:nvPr>
            <p:ph idx="1"/>
          </p:nvPr>
        </p:nvSpPr>
        <p:spPr>
          <a:xfrm>
            <a:off x="2209800" y="1600200"/>
            <a:ext cx="6934200" cy="4525963"/>
          </a:xfrm>
        </p:spPr>
        <p:txBody>
          <a:bodyPr>
            <a:normAutofit/>
          </a:bodyPr>
          <a:lstStyle/>
          <a:p>
            <a:pPr>
              <a:lnSpc>
                <a:spcPct val="90000"/>
              </a:lnSpc>
            </a:pPr>
            <a:r>
              <a:rPr lang="en-US" sz="2800" dirty="0"/>
              <a:t>Reduce lighting energy consumption 60% below business as usual by 2015</a:t>
            </a:r>
          </a:p>
          <a:p>
            <a:pPr>
              <a:lnSpc>
                <a:spcPct val="90000"/>
              </a:lnSpc>
              <a:spcBef>
                <a:spcPts val="1200"/>
              </a:spcBef>
            </a:pPr>
            <a:r>
              <a:rPr lang="en-US" sz="2800" dirty="0"/>
              <a:t>Create a reference site for others</a:t>
            </a:r>
          </a:p>
          <a:p>
            <a:pPr>
              <a:lnSpc>
                <a:spcPct val="90000"/>
              </a:lnSpc>
              <a:spcBef>
                <a:spcPts val="1200"/>
              </a:spcBef>
            </a:pPr>
            <a:r>
              <a:rPr lang="en-US" sz="2800" dirty="0"/>
              <a:t>Fund with incentives and energy savings</a:t>
            </a:r>
          </a:p>
          <a:p>
            <a:pPr>
              <a:lnSpc>
                <a:spcPct val="90000"/>
              </a:lnSpc>
              <a:spcBef>
                <a:spcPts val="1200"/>
              </a:spcBef>
            </a:pPr>
            <a:r>
              <a:rPr lang="en-US" sz="2800" dirty="0" smtClean="0"/>
              <a:t>Link </a:t>
            </a:r>
            <a:r>
              <a:rPr lang="en-US" sz="2800" dirty="0"/>
              <a:t>California Lighting Technology Center programs with campus goals</a:t>
            </a:r>
          </a:p>
          <a:p>
            <a:pPr marL="0" indent="0">
              <a:buNone/>
            </a:pPr>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41547" y="2341548"/>
            <a:ext cx="6858000" cy="2174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724400"/>
            <a:ext cx="3562350"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15111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41547" y="2341548"/>
            <a:ext cx="6858000" cy="2174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178022" y="274638"/>
            <a:ext cx="6965978" cy="1143000"/>
          </a:xfrm>
        </p:spPr>
        <p:txBody>
          <a:bodyPr/>
          <a:lstStyle/>
          <a:p>
            <a:r>
              <a:rPr lang="en-US" dirty="0" smtClean="0"/>
              <a:t>Smart Lighting Initiative</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420" y="1600200"/>
            <a:ext cx="7372580" cy="4717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21426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022" y="274638"/>
            <a:ext cx="6965978" cy="1143000"/>
          </a:xfrm>
        </p:spPr>
        <p:txBody>
          <a:bodyPr/>
          <a:lstStyle/>
          <a:p>
            <a:r>
              <a:rPr lang="en-US" dirty="0" smtClean="0"/>
              <a:t>Climate Protection</a:t>
            </a:r>
            <a:endParaRPr lang="en-US" dirty="0"/>
          </a:p>
        </p:txBody>
      </p:sp>
      <p:sp>
        <p:nvSpPr>
          <p:cNvPr id="3" name="Content Placeholder 2"/>
          <p:cNvSpPr>
            <a:spLocks noGrp="1"/>
          </p:cNvSpPr>
          <p:nvPr>
            <p:ph idx="1"/>
          </p:nvPr>
        </p:nvSpPr>
        <p:spPr>
          <a:xfrm>
            <a:off x="2178022" y="1524000"/>
            <a:ext cx="6965978" cy="4572000"/>
          </a:xfrm>
        </p:spPr>
        <p:txBody>
          <a:bodyPr>
            <a:normAutofit lnSpcReduction="10000"/>
          </a:bodyPr>
          <a:lstStyle/>
          <a:p>
            <a:r>
              <a:rPr lang="en-US" b="1" dirty="0" smtClean="0"/>
              <a:t>Challenges</a:t>
            </a:r>
          </a:p>
          <a:p>
            <a:pPr lvl="1"/>
            <a:r>
              <a:rPr lang="en-US" dirty="0" smtClean="0"/>
              <a:t>Campus growth</a:t>
            </a:r>
          </a:p>
          <a:p>
            <a:pPr lvl="2"/>
            <a:r>
              <a:rPr lang="en-US" dirty="0" smtClean="0"/>
              <a:t>2020 Initiative</a:t>
            </a:r>
          </a:p>
          <a:p>
            <a:pPr lvl="2"/>
            <a:r>
              <a:rPr lang="en-US" dirty="0" smtClean="0"/>
              <a:t>2030 Long Range Development Plan</a:t>
            </a:r>
          </a:p>
          <a:p>
            <a:pPr lvl="1"/>
            <a:r>
              <a:rPr lang="en-US" dirty="0" smtClean="0"/>
              <a:t>Cap-and-trade expenses</a:t>
            </a:r>
          </a:p>
          <a:p>
            <a:pPr lvl="1"/>
            <a:r>
              <a:rPr lang="en-US" dirty="0" smtClean="0"/>
              <a:t>Scope 3 emissions</a:t>
            </a:r>
          </a:p>
          <a:p>
            <a:pPr lvl="2"/>
            <a:r>
              <a:rPr lang="en-US" dirty="0" smtClean="0"/>
              <a:t>Commuter emissions</a:t>
            </a:r>
          </a:p>
          <a:p>
            <a:pPr lvl="2"/>
            <a:r>
              <a:rPr lang="en-US" dirty="0" smtClean="0"/>
              <a:t>Air travel</a:t>
            </a:r>
          </a:p>
          <a:p>
            <a:pPr lvl="2"/>
            <a:r>
              <a:rPr lang="en-US" dirty="0" smtClean="0"/>
              <a:t>Agricultural emissions</a:t>
            </a:r>
            <a:endParaRPr lang="en-US" dirty="0"/>
          </a:p>
          <a:p>
            <a:pPr lvl="1"/>
            <a:r>
              <a:rPr lang="en-US" dirty="0" smtClean="0"/>
              <a:t>Drought</a:t>
            </a:r>
          </a:p>
          <a:p>
            <a:endParaRPr lang="en-US" dirty="0" smtClean="0"/>
          </a:p>
          <a:p>
            <a:pPr lvl="1"/>
            <a:endParaRPr lang="en-US" dirty="0"/>
          </a:p>
        </p:txBody>
      </p:sp>
      <p:grpSp>
        <p:nvGrpSpPr>
          <p:cNvPr id="5" name="Group 4"/>
          <p:cNvGrpSpPr/>
          <p:nvPr/>
        </p:nvGrpSpPr>
        <p:grpSpPr>
          <a:xfrm>
            <a:off x="-25401" y="0"/>
            <a:ext cx="2177821" cy="6858001"/>
            <a:chOff x="-25401" y="0"/>
            <a:chExt cx="2177821" cy="6858001"/>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66663" y="2356503"/>
              <a:ext cx="6858001" cy="214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descr="\\128.120.38.111\data\Projects\Sustainability\Photos &amp; images 0901\Transportation\DSCN0111.JPG"/>
            <p:cNvPicPr>
              <a:picLocks noChangeAspect="1" noChangeArrowheads="1"/>
            </p:cNvPicPr>
            <p:nvPr/>
          </p:nvPicPr>
          <p:blipFill rotWithShape="1">
            <a:blip r:embed="rId4">
              <a:lum contrast="20000"/>
              <a:extLst>
                <a:ext uri="{28A0092B-C50C-407E-A947-70E740481C1C}">
                  <a14:useLocalDpi xmlns:a14="http://schemas.microsoft.com/office/drawing/2010/main" val="0"/>
                </a:ext>
              </a:extLst>
            </a:blip>
            <a:srcRect r="68163"/>
            <a:stretch/>
          </p:blipFill>
          <p:spPr bwMode="auto">
            <a:xfrm>
              <a:off x="-25401" y="7620"/>
              <a:ext cx="2177821"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ontent Placeholder 2"/>
          <p:cNvSpPr txBox="1">
            <a:spLocks/>
          </p:cNvSpPr>
          <p:nvPr/>
        </p:nvSpPr>
        <p:spPr>
          <a:xfrm rot="16200000">
            <a:off x="-1848642" y="2180589"/>
            <a:ext cx="4553259" cy="668024"/>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800"/>
              </a:spcBef>
              <a:buFont typeface="Arial" pitchFamily="34" charset="0"/>
              <a:buNone/>
            </a:pPr>
            <a:r>
              <a:rPr lang="en-US" sz="2000" b="1" dirty="0" smtClean="0">
                <a:solidFill>
                  <a:schemeClr val="bg1"/>
                </a:solidFill>
                <a:latin typeface="Aharoni" pitchFamily="2" charset="-79"/>
                <a:cs typeface="Aharoni" pitchFamily="2" charset="-79"/>
              </a:rPr>
              <a:t>CLIMATE PROTECTION</a:t>
            </a:r>
          </a:p>
        </p:txBody>
      </p:sp>
    </p:spTree>
    <p:extLst>
      <p:ext uri="{BB962C8B-B14F-4D97-AF65-F5344CB8AC3E}">
        <p14:creationId xmlns:p14="http://schemas.microsoft.com/office/powerpoint/2010/main" val="176215222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022" y="274638"/>
            <a:ext cx="6965978" cy="1143000"/>
          </a:xfrm>
        </p:spPr>
        <p:txBody>
          <a:bodyPr/>
          <a:lstStyle/>
          <a:p>
            <a:r>
              <a:rPr lang="en-US" dirty="0" smtClean="0"/>
              <a:t>Climate Protection</a:t>
            </a:r>
            <a:endParaRPr lang="en-US" dirty="0"/>
          </a:p>
        </p:txBody>
      </p:sp>
      <p:sp>
        <p:nvSpPr>
          <p:cNvPr id="3" name="Content Placeholder 2"/>
          <p:cNvSpPr>
            <a:spLocks noGrp="1"/>
          </p:cNvSpPr>
          <p:nvPr>
            <p:ph idx="1"/>
          </p:nvPr>
        </p:nvSpPr>
        <p:spPr>
          <a:xfrm>
            <a:off x="2178022" y="1676400"/>
            <a:ext cx="6813578" cy="4572000"/>
          </a:xfrm>
        </p:spPr>
        <p:txBody>
          <a:bodyPr>
            <a:normAutofit fontScale="85000" lnSpcReduction="20000"/>
          </a:bodyPr>
          <a:lstStyle/>
          <a:p>
            <a:r>
              <a:rPr lang="en-US" b="1" dirty="0" smtClean="0"/>
              <a:t>In progress/Next steps</a:t>
            </a:r>
          </a:p>
          <a:p>
            <a:pPr lvl="1">
              <a:spcBef>
                <a:spcPts val="1200"/>
              </a:spcBef>
            </a:pPr>
            <a:r>
              <a:rPr lang="en-US" sz="2600" dirty="0" smtClean="0"/>
              <a:t>Statewide Energy Partnership Program</a:t>
            </a:r>
          </a:p>
          <a:p>
            <a:pPr lvl="1">
              <a:spcBef>
                <a:spcPts val="900"/>
              </a:spcBef>
            </a:pPr>
            <a:r>
              <a:rPr lang="en-US" sz="2600" dirty="0" smtClean="0"/>
              <a:t>Smart Lighting Initiative</a:t>
            </a:r>
          </a:p>
          <a:p>
            <a:pPr lvl="1">
              <a:spcBef>
                <a:spcPts val="900"/>
              </a:spcBef>
            </a:pPr>
            <a:r>
              <a:rPr lang="en-US" sz="2600" dirty="0" smtClean="0"/>
              <a:t>Renewable energy projects</a:t>
            </a:r>
          </a:p>
          <a:p>
            <a:pPr lvl="1">
              <a:spcBef>
                <a:spcPts val="900"/>
              </a:spcBef>
            </a:pPr>
            <a:r>
              <a:rPr lang="en-US" sz="2600" dirty="0" smtClean="0"/>
              <a:t>2020 Climate Action Plan Task Force</a:t>
            </a:r>
          </a:p>
          <a:p>
            <a:pPr lvl="1">
              <a:spcBef>
                <a:spcPts val="900"/>
              </a:spcBef>
            </a:pPr>
            <a:r>
              <a:rPr lang="en-US" sz="2600" dirty="0" smtClean="0"/>
              <a:t>Purchase of carbon credits as part of cap-and-trade program</a:t>
            </a:r>
          </a:p>
          <a:p>
            <a:pPr lvl="1">
              <a:spcBef>
                <a:spcPts val="900"/>
              </a:spcBef>
            </a:pPr>
            <a:r>
              <a:rPr lang="en-US" sz="2600" dirty="0" smtClean="0"/>
              <a:t>Selecting a target year for climate neutrality</a:t>
            </a:r>
          </a:p>
          <a:p>
            <a:pPr lvl="1">
              <a:spcBef>
                <a:spcPts val="900"/>
              </a:spcBef>
            </a:pPr>
            <a:r>
              <a:rPr lang="en-US" sz="2600" dirty="0" smtClean="0"/>
              <a:t>Future?</a:t>
            </a:r>
          </a:p>
          <a:p>
            <a:pPr lvl="2"/>
            <a:r>
              <a:rPr lang="en-US" sz="2200" dirty="0" smtClean="0"/>
              <a:t>Decentralized energy bills</a:t>
            </a:r>
          </a:p>
          <a:p>
            <a:pPr lvl="2"/>
            <a:r>
              <a:rPr lang="en-US" sz="2200" dirty="0" smtClean="0"/>
              <a:t>Space charges</a:t>
            </a:r>
          </a:p>
          <a:p>
            <a:pPr lvl="1">
              <a:spcBef>
                <a:spcPts val="900"/>
              </a:spcBef>
            </a:pPr>
            <a:r>
              <a:rPr lang="en-US" sz="2600" dirty="0" smtClean="0"/>
              <a:t>Systemwide Biogas Option</a:t>
            </a:r>
          </a:p>
          <a:p>
            <a:pPr lvl="1"/>
            <a:endParaRPr lang="en-US" dirty="0" smtClean="0"/>
          </a:p>
          <a:p>
            <a:endParaRPr lang="en-US" dirty="0" smtClean="0"/>
          </a:p>
          <a:p>
            <a:pPr lvl="1"/>
            <a:endParaRPr lang="en-US" dirty="0"/>
          </a:p>
        </p:txBody>
      </p:sp>
      <p:grpSp>
        <p:nvGrpSpPr>
          <p:cNvPr id="5" name="Group 4"/>
          <p:cNvGrpSpPr/>
          <p:nvPr/>
        </p:nvGrpSpPr>
        <p:grpSpPr>
          <a:xfrm>
            <a:off x="-25401" y="0"/>
            <a:ext cx="2177821" cy="6858001"/>
            <a:chOff x="-25401" y="0"/>
            <a:chExt cx="2177821" cy="6858001"/>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66663" y="2356503"/>
              <a:ext cx="6858001" cy="214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descr="\\128.120.38.111\data\Projects\Sustainability\Photos &amp; images 0901\Transportation\DSCN0111.JPG"/>
            <p:cNvPicPr>
              <a:picLocks noChangeAspect="1" noChangeArrowheads="1"/>
            </p:cNvPicPr>
            <p:nvPr/>
          </p:nvPicPr>
          <p:blipFill rotWithShape="1">
            <a:blip r:embed="rId4">
              <a:lum contrast="20000"/>
              <a:extLst>
                <a:ext uri="{28A0092B-C50C-407E-A947-70E740481C1C}">
                  <a14:useLocalDpi xmlns:a14="http://schemas.microsoft.com/office/drawing/2010/main" val="0"/>
                </a:ext>
              </a:extLst>
            </a:blip>
            <a:srcRect r="68163"/>
            <a:stretch/>
          </p:blipFill>
          <p:spPr bwMode="auto">
            <a:xfrm>
              <a:off x="-25401" y="0"/>
              <a:ext cx="2177821" cy="503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ontent Placeholder 2"/>
          <p:cNvSpPr txBox="1">
            <a:spLocks/>
          </p:cNvSpPr>
          <p:nvPr/>
        </p:nvSpPr>
        <p:spPr>
          <a:xfrm rot="16200000">
            <a:off x="-1848642" y="2180589"/>
            <a:ext cx="4553259" cy="668024"/>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800"/>
              </a:spcBef>
              <a:buFont typeface="Arial" pitchFamily="34" charset="0"/>
              <a:buNone/>
            </a:pPr>
            <a:r>
              <a:rPr lang="en-US" sz="2000" b="1" dirty="0" smtClean="0">
                <a:solidFill>
                  <a:schemeClr val="bg1"/>
                </a:solidFill>
                <a:latin typeface="Aharoni" pitchFamily="2" charset="-79"/>
                <a:cs typeface="Aharoni" pitchFamily="2" charset="-79"/>
              </a:rPr>
              <a:t>CLIMATE PROTECTION</a:t>
            </a:r>
          </a:p>
        </p:txBody>
      </p:sp>
    </p:spTree>
    <p:extLst>
      <p:ext uri="{BB962C8B-B14F-4D97-AF65-F5344CB8AC3E}">
        <p14:creationId xmlns:p14="http://schemas.microsoft.com/office/powerpoint/2010/main" val="15430351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1775"/>
            <a:ext cx="9144000" cy="512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0" y="274638"/>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Campus Overview</a:t>
            </a:r>
            <a:endParaRPr lang="en-US" dirty="0"/>
          </a:p>
        </p:txBody>
      </p:sp>
    </p:spTree>
    <p:extLst>
      <p:ext uri="{BB962C8B-B14F-4D97-AF65-F5344CB8AC3E}">
        <p14:creationId xmlns:p14="http://schemas.microsoft.com/office/powerpoint/2010/main" val="40473561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0848" y="274638"/>
            <a:ext cx="6973152" cy="1143000"/>
          </a:xfrm>
        </p:spPr>
        <p:txBody>
          <a:bodyPr>
            <a:normAutofit/>
          </a:bodyPr>
          <a:lstStyle/>
          <a:p>
            <a:r>
              <a:rPr lang="en-US" dirty="0" smtClean="0"/>
              <a:t>Waste Reduction &amp; Recycling</a:t>
            </a:r>
            <a:endParaRPr lang="en-US" dirty="0"/>
          </a:p>
        </p:txBody>
      </p:sp>
      <p:sp>
        <p:nvSpPr>
          <p:cNvPr id="3" name="Content Placeholder 2"/>
          <p:cNvSpPr>
            <a:spLocks noGrp="1"/>
          </p:cNvSpPr>
          <p:nvPr>
            <p:ph idx="1"/>
          </p:nvPr>
        </p:nvSpPr>
        <p:spPr>
          <a:xfrm>
            <a:off x="2170848" y="1600200"/>
            <a:ext cx="6820752" cy="4525963"/>
          </a:xfrm>
        </p:spPr>
        <p:txBody>
          <a:bodyPr>
            <a:normAutofit fontScale="92500" lnSpcReduction="10000"/>
          </a:bodyPr>
          <a:lstStyle/>
          <a:p>
            <a:r>
              <a:rPr lang="en-US" b="1" dirty="0" smtClean="0"/>
              <a:t>Goals</a:t>
            </a:r>
          </a:p>
          <a:p>
            <a:pPr lvl="1"/>
            <a:r>
              <a:rPr lang="en-US" dirty="0" smtClean="0"/>
              <a:t>Prioritize efforts in the following order</a:t>
            </a:r>
          </a:p>
          <a:p>
            <a:pPr lvl="2"/>
            <a:r>
              <a:rPr lang="en-US" dirty="0" smtClean="0"/>
              <a:t>Reduce</a:t>
            </a:r>
          </a:p>
          <a:p>
            <a:pPr lvl="2"/>
            <a:r>
              <a:rPr lang="en-US" dirty="0" smtClean="0"/>
              <a:t>Reuse</a:t>
            </a:r>
          </a:p>
          <a:p>
            <a:pPr lvl="2"/>
            <a:r>
              <a:rPr lang="en-US" dirty="0" smtClean="0"/>
              <a:t>Recycle</a:t>
            </a:r>
          </a:p>
          <a:p>
            <a:pPr lvl="1"/>
            <a:r>
              <a:rPr lang="en-US" dirty="0" smtClean="0"/>
              <a:t>50% diversion by 2008</a:t>
            </a:r>
          </a:p>
          <a:p>
            <a:pPr lvl="1"/>
            <a:r>
              <a:rPr lang="en-US" dirty="0" smtClean="0"/>
              <a:t>75% diversion by 2012</a:t>
            </a:r>
          </a:p>
          <a:p>
            <a:pPr lvl="1"/>
            <a:r>
              <a:rPr lang="en-US" dirty="0" smtClean="0"/>
              <a:t>Ultimate goal of zero waste by 2020</a:t>
            </a:r>
          </a:p>
          <a:p>
            <a:pPr lvl="1"/>
            <a:r>
              <a:rPr lang="en-US" dirty="0" smtClean="0"/>
              <a:t>Zero waste = 95% diversion?</a:t>
            </a:r>
          </a:p>
          <a:p>
            <a:r>
              <a:rPr lang="en-US" b="1" dirty="0" smtClean="0"/>
              <a:t>Status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64302" y="2343578"/>
            <a:ext cx="6858000" cy="217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23201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122" y="274638"/>
            <a:ext cx="6993878" cy="1143000"/>
          </a:xfrm>
        </p:spPr>
        <p:txBody>
          <a:bodyPr>
            <a:normAutofit/>
          </a:bodyPr>
          <a:lstStyle/>
          <a:p>
            <a:r>
              <a:rPr lang="en-US" dirty="0" smtClean="0"/>
              <a:t>Waste Reduction &amp; Recycling</a:t>
            </a:r>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833" y="1371600"/>
            <a:ext cx="6962852" cy="4299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64302" y="2343578"/>
            <a:ext cx="6858000" cy="217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533266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0848" y="274638"/>
            <a:ext cx="6973152" cy="1143000"/>
          </a:xfrm>
        </p:spPr>
        <p:txBody>
          <a:bodyPr>
            <a:normAutofit/>
          </a:bodyPr>
          <a:lstStyle/>
          <a:p>
            <a:r>
              <a:rPr lang="en-US" dirty="0" smtClean="0"/>
              <a:t>Waste Reduction &amp; Recycling</a:t>
            </a:r>
            <a:endParaRPr lang="en-US" dirty="0"/>
          </a:p>
        </p:txBody>
      </p:sp>
      <p:sp>
        <p:nvSpPr>
          <p:cNvPr id="3" name="Content Placeholder 2"/>
          <p:cNvSpPr>
            <a:spLocks noGrp="1"/>
          </p:cNvSpPr>
          <p:nvPr>
            <p:ph idx="1"/>
          </p:nvPr>
        </p:nvSpPr>
        <p:spPr>
          <a:xfrm>
            <a:off x="2170848" y="1600200"/>
            <a:ext cx="6744552" cy="4191000"/>
          </a:xfrm>
        </p:spPr>
        <p:txBody>
          <a:bodyPr>
            <a:normAutofit/>
          </a:bodyPr>
          <a:lstStyle/>
          <a:p>
            <a:r>
              <a:rPr lang="en-US" sz="3000" b="1" dirty="0" smtClean="0"/>
              <a:t>Challenges</a:t>
            </a:r>
          </a:p>
          <a:p>
            <a:pPr lvl="1"/>
            <a:r>
              <a:rPr lang="en-US" sz="2400" dirty="0"/>
              <a:t>Achieving 75% without construction &amp; demolition</a:t>
            </a:r>
          </a:p>
          <a:p>
            <a:pPr lvl="1"/>
            <a:r>
              <a:rPr lang="en-US" sz="2400" dirty="0" smtClean="0"/>
              <a:t>Waste that arrives as packaging</a:t>
            </a:r>
          </a:p>
          <a:p>
            <a:pPr lvl="1"/>
            <a:r>
              <a:rPr lang="en-US" sz="2400" dirty="0" smtClean="0"/>
              <a:t>Primate center gravel – accounts for 1/3 of landfilled waste by weight</a:t>
            </a:r>
          </a:p>
          <a:p>
            <a:pPr lvl="1"/>
            <a:endParaRPr lang="en-US" sz="2400" dirty="0" smtClean="0"/>
          </a:p>
          <a:p>
            <a:r>
              <a:rPr lang="en-US" sz="3000" b="1" dirty="0"/>
              <a:t>Campus landfill closed in 2011</a:t>
            </a:r>
          </a:p>
          <a:p>
            <a:pPr lvl="1"/>
            <a:endParaRPr lang="en-US" sz="2600" dirty="0" smtClean="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64302" y="2343578"/>
            <a:ext cx="6858000" cy="217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24125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0848" y="274638"/>
            <a:ext cx="6973152" cy="1143000"/>
          </a:xfrm>
        </p:spPr>
        <p:txBody>
          <a:bodyPr>
            <a:normAutofit/>
          </a:bodyPr>
          <a:lstStyle/>
          <a:p>
            <a:r>
              <a:rPr lang="en-US" dirty="0" smtClean="0"/>
              <a:t>Waste Reduction &amp; Recycling</a:t>
            </a:r>
            <a:endParaRPr lang="en-US" dirty="0"/>
          </a:p>
        </p:txBody>
      </p:sp>
      <p:sp>
        <p:nvSpPr>
          <p:cNvPr id="3" name="Content Placeholder 2"/>
          <p:cNvSpPr>
            <a:spLocks noGrp="1"/>
          </p:cNvSpPr>
          <p:nvPr>
            <p:ph idx="1"/>
          </p:nvPr>
        </p:nvSpPr>
        <p:spPr>
          <a:xfrm>
            <a:off x="2170848" y="1600200"/>
            <a:ext cx="6744552" cy="4953000"/>
          </a:xfrm>
        </p:spPr>
        <p:txBody>
          <a:bodyPr>
            <a:normAutofit fontScale="92500" lnSpcReduction="10000"/>
          </a:bodyPr>
          <a:lstStyle/>
          <a:p>
            <a:pPr>
              <a:spcBef>
                <a:spcPts val="1800"/>
              </a:spcBef>
            </a:pPr>
            <a:r>
              <a:rPr lang="en-US" b="1" dirty="0" smtClean="0"/>
              <a:t>In Progress/Next Steps</a:t>
            </a:r>
          </a:p>
          <a:p>
            <a:pPr lvl="1"/>
            <a:r>
              <a:rPr lang="en-US" sz="2600" dirty="0" smtClean="0"/>
              <a:t>Waste Management Planning Committee</a:t>
            </a:r>
          </a:p>
          <a:p>
            <a:pPr lvl="1"/>
            <a:r>
              <a:rPr lang="en-US" sz="2600" dirty="0" smtClean="0"/>
              <a:t>Campus audit</a:t>
            </a:r>
          </a:p>
          <a:p>
            <a:pPr lvl="1"/>
            <a:r>
              <a:rPr lang="en-US" sz="2600" dirty="0" smtClean="0"/>
              <a:t>Measurement of effectiveness of mini-bin program</a:t>
            </a:r>
          </a:p>
          <a:p>
            <a:pPr lvl="1"/>
            <a:r>
              <a:rPr lang="en-US" sz="2600" dirty="0" smtClean="0"/>
              <a:t>Purchasing subcommittee</a:t>
            </a:r>
          </a:p>
          <a:p>
            <a:pPr lvl="1"/>
            <a:r>
              <a:rPr lang="en-US" sz="2600" dirty="0" smtClean="0"/>
              <a:t>Increase organics and compostable collections</a:t>
            </a:r>
          </a:p>
          <a:p>
            <a:pPr lvl="1"/>
            <a:r>
              <a:rPr lang="en-US" sz="2600" dirty="0" smtClean="0"/>
              <a:t>Evaluation of current operations/funding sources</a:t>
            </a:r>
          </a:p>
          <a:p>
            <a:pPr lvl="2"/>
            <a:r>
              <a:rPr lang="en-US" sz="2200" dirty="0" smtClean="0"/>
              <a:t>Zero waste events</a:t>
            </a:r>
          </a:p>
          <a:p>
            <a:pPr lvl="2"/>
            <a:r>
              <a:rPr lang="en-US" sz="2200" dirty="0" smtClean="0"/>
              <a:t>Recycling/compostable collections</a:t>
            </a:r>
          </a:p>
          <a:p>
            <a:pPr lvl="2"/>
            <a:r>
              <a:rPr lang="en-US" sz="2200" dirty="0" smtClean="0"/>
              <a:t>Additions or consolidation of different waste streams</a:t>
            </a:r>
          </a:p>
          <a:p>
            <a:pPr lvl="1"/>
            <a:endParaRPr lang="en-US" sz="2600" dirty="0" smtClean="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64302" y="2343578"/>
            <a:ext cx="6858000" cy="217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65111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397" y="274638"/>
            <a:ext cx="7227603" cy="1143000"/>
          </a:xfrm>
        </p:spPr>
        <p:txBody>
          <a:bodyPr vert="horz" lIns="91440" tIns="45720" rIns="91440" bIns="45720" rtlCol="0" anchor="ctr">
            <a:normAutofit/>
          </a:bodyPr>
          <a:lstStyle/>
          <a:p>
            <a:r>
              <a:rPr lang="en-US" dirty="0"/>
              <a:t>Water</a:t>
            </a:r>
          </a:p>
        </p:txBody>
      </p:sp>
      <p:sp>
        <p:nvSpPr>
          <p:cNvPr id="3" name="Content Placeholder 2"/>
          <p:cNvSpPr>
            <a:spLocks noGrp="1"/>
          </p:cNvSpPr>
          <p:nvPr>
            <p:ph idx="1"/>
          </p:nvPr>
        </p:nvSpPr>
        <p:spPr>
          <a:xfrm>
            <a:off x="2174904" y="1600200"/>
            <a:ext cx="6816696" cy="4525963"/>
          </a:xfrm>
        </p:spPr>
        <p:txBody>
          <a:bodyPr>
            <a:normAutofit/>
          </a:bodyPr>
          <a:lstStyle/>
          <a:p>
            <a:r>
              <a:rPr lang="en-US" b="1" dirty="0" smtClean="0"/>
              <a:t>Goals</a:t>
            </a:r>
          </a:p>
          <a:p>
            <a:pPr lvl="1"/>
            <a:r>
              <a:rPr lang="en-US" dirty="0" smtClean="0"/>
              <a:t>Reduce per capita potable water use 20% by 2020</a:t>
            </a:r>
          </a:p>
          <a:p>
            <a:pPr lvl="1"/>
            <a:r>
              <a:rPr lang="en-US" dirty="0" smtClean="0"/>
              <a:t>Select campus appropriate baseline year</a:t>
            </a:r>
          </a:p>
          <a:p>
            <a:pPr lvl="2"/>
            <a:r>
              <a:rPr lang="en-US" dirty="0" smtClean="0"/>
              <a:t>1996-1999</a:t>
            </a:r>
          </a:p>
          <a:p>
            <a:r>
              <a:rPr lang="en-US" b="1" dirty="0" smtClean="0"/>
              <a:t>Status</a:t>
            </a:r>
          </a:p>
        </p:txBody>
      </p:sp>
      <p:grpSp>
        <p:nvGrpSpPr>
          <p:cNvPr id="5" name="Group 4"/>
          <p:cNvGrpSpPr/>
          <p:nvPr/>
        </p:nvGrpSpPr>
        <p:grpSpPr>
          <a:xfrm>
            <a:off x="-228600" y="0"/>
            <a:ext cx="2144997" cy="6865621"/>
            <a:chOff x="-228600" y="0"/>
            <a:chExt cx="2144997" cy="6865621"/>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585103" y="2364123"/>
              <a:ext cx="6858001" cy="214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Allen\Pictures\shasta-reservoir.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28262" r="44951"/>
            <a:stretch/>
          </p:blipFill>
          <p:spPr bwMode="auto">
            <a:xfrm>
              <a:off x="-228600" y="0"/>
              <a:ext cx="2144997" cy="50292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ontent Placeholder 2"/>
          <p:cNvSpPr txBox="1">
            <a:spLocks/>
          </p:cNvSpPr>
          <p:nvPr/>
        </p:nvSpPr>
        <p:spPr>
          <a:xfrm rot="16200000">
            <a:off x="-1994068" y="2232039"/>
            <a:ext cx="4553259" cy="869922"/>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800"/>
              </a:spcBef>
              <a:buFont typeface="Arial" pitchFamily="34" charset="0"/>
              <a:buNone/>
            </a:pPr>
            <a:r>
              <a:rPr lang="en-US" sz="2000" b="1" dirty="0" smtClean="0">
                <a:solidFill>
                  <a:schemeClr val="bg1"/>
                </a:solidFill>
                <a:latin typeface="Aharoni" pitchFamily="2" charset="-79"/>
                <a:cs typeface="Aharoni" pitchFamily="2" charset="-79"/>
              </a:rPr>
              <a:t>WATER</a:t>
            </a:r>
          </a:p>
        </p:txBody>
      </p:sp>
    </p:spTree>
    <p:extLst>
      <p:ext uri="{BB962C8B-B14F-4D97-AF65-F5344CB8AC3E}">
        <p14:creationId xmlns:p14="http://schemas.microsoft.com/office/powerpoint/2010/main" val="3224430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396" y="274638"/>
            <a:ext cx="7227604" cy="1143000"/>
          </a:xfrm>
        </p:spPr>
        <p:txBody>
          <a:bodyPr/>
          <a:lstStyle/>
          <a:p>
            <a:r>
              <a:rPr lang="en-US" dirty="0" smtClean="0"/>
              <a:t>Domestic Water Use</a:t>
            </a:r>
            <a:endParaRPr lang="en-US" dirty="0"/>
          </a:p>
        </p:txBody>
      </p:sp>
      <p:grpSp>
        <p:nvGrpSpPr>
          <p:cNvPr id="5" name="Group 4"/>
          <p:cNvGrpSpPr/>
          <p:nvPr/>
        </p:nvGrpSpPr>
        <p:grpSpPr>
          <a:xfrm>
            <a:off x="-228600" y="0"/>
            <a:ext cx="2144997" cy="6865621"/>
            <a:chOff x="-228600" y="0"/>
            <a:chExt cx="2144997" cy="6865621"/>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585103" y="2364123"/>
              <a:ext cx="6858001" cy="214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Allen\Pictures\shasta-reservoir.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28262" r="44951"/>
            <a:stretch/>
          </p:blipFill>
          <p:spPr bwMode="auto">
            <a:xfrm>
              <a:off x="-228600" y="0"/>
              <a:ext cx="2144997" cy="50292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ontent Placeholder 2"/>
          <p:cNvSpPr txBox="1">
            <a:spLocks/>
          </p:cNvSpPr>
          <p:nvPr/>
        </p:nvSpPr>
        <p:spPr>
          <a:xfrm rot="16200000">
            <a:off x="-1994068" y="2232039"/>
            <a:ext cx="4553259" cy="869922"/>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800"/>
              </a:spcBef>
              <a:buFont typeface="Arial" pitchFamily="34" charset="0"/>
              <a:buNone/>
            </a:pPr>
            <a:r>
              <a:rPr lang="en-US" sz="2000" b="1" dirty="0" smtClean="0">
                <a:solidFill>
                  <a:schemeClr val="bg1"/>
                </a:solidFill>
                <a:latin typeface="Aharoni" pitchFamily="2" charset="-79"/>
                <a:cs typeface="Aharoni" pitchFamily="2" charset="-79"/>
              </a:rPr>
              <a:t>WATER</a:t>
            </a: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5540" y="1524000"/>
            <a:ext cx="7066059" cy="4241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11485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582" y="274638"/>
            <a:ext cx="6977418" cy="1143000"/>
          </a:xfrm>
        </p:spPr>
        <p:txBody>
          <a:bodyPr>
            <a:normAutofit/>
          </a:bodyPr>
          <a:lstStyle/>
          <a:p>
            <a:r>
              <a:rPr lang="en-US" dirty="0" smtClean="0"/>
              <a:t>Domestic Water Use</a:t>
            </a:r>
            <a:endParaRPr lang="en-US" dirty="0"/>
          </a:p>
        </p:txBody>
      </p:sp>
      <p:sp>
        <p:nvSpPr>
          <p:cNvPr id="3" name="Content Placeholder 2"/>
          <p:cNvSpPr>
            <a:spLocks noGrp="1"/>
          </p:cNvSpPr>
          <p:nvPr>
            <p:ph idx="1"/>
          </p:nvPr>
        </p:nvSpPr>
        <p:spPr>
          <a:xfrm>
            <a:off x="2166582" y="1600200"/>
            <a:ext cx="6825018" cy="4525963"/>
          </a:xfrm>
        </p:spPr>
        <p:txBody>
          <a:bodyPr>
            <a:normAutofit fontScale="92500"/>
          </a:bodyPr>
          <a:lstStyle/>
          <a:p>
            <a:r>
              <a:rPr lang="en-US" b="1" dirty="0" smtClean="0"/>
              <a:t>Challenges</a:t>
            </a:r>
          </a:p>
          <a:p>
            <a:pPr lvl="1"/>
            <a:r>
              <a:rPr lang="en-US" dirty="0" smtClean="0"/>
              <a:t>Campus growth</a:t>
            </a:r>
          </a:p>
          <a:p>
            <a:pPr lvl="1"/>
            <a:r>
              <a:rPr lang="en-US" dirty="0" smtClean="0"/>
              <a:t>Addition of West Village</a:t>
            </a:r>
          </a:p>
          <a:p>
            <a:pPr lvl="1"/>
            <a:r>
              <a:rPr lang="en-US" dirty="0" smtClean="0"/>
              <a:t>Future large water-using research program</a:t>
            </a:r>
          </a:p>
          <a:p>
            <a:r>
              <a:rPr lang="en-US" b="1" dirty="0" smtClean="0"/>
              <a:t>In Progress / Next Steps</a:t>
            </a:r>
          </a:p>
          <a:p>
            <a:pPr lvl="1"/>
            <a:r>
              <a:rPr lang="en-US" dirty="0" smtClean="0"/>
              <a:t>Project to redefine the campus landscape</a:t>
            </a:r>
          </a:p>
          <a:p>
            <a:pPr lvl="1"/>
            <a:r>
              <a:rPr lang="en-US" dirty="0" smtClean="0"/>
              <a:t>Preparation of water action plan</a:t>
            </a:r>
          </a:p>
          <a:p>
            <a:pPr lvl="1"/>
            <a:r>
              <a:rPr lang="en-US" dirty="0" smtClean="0"/>
              <a:t>Drought Action Plan</a:t>
            </a:r>
          </a:p>
        </p:txBody>
      </p:sp>
      <p:grpSp>
        <p:nvGrpSpPr>
          <p:cNvPr id="5" name="Group 4"/>
          <p:cNvGrpSpPr/>
          <p:nvPr/>
        </p:nvGrpSpPr>
        <p:grpSpPr>
          <a:xfrm>
            <a:off x="-228600" y="0"/>
            <a:ext cx="2144997" cy="6865621"/>
            <a:chOff x="-228600" y="0"/>
            <a:chExt cx="2144997" cy="6865621"/>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585103" y="2364123"/>
              <a:ext cx="6858001" cy="214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Allen\Pictures\shasta-reservoir.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28262" r="44951"/>
            <a:stretch/>
          </p:blipFill>
          <p:spPr bwMode="auto">
            <a:xfrm>
              <a:off x="-228600" y="0"/>
              <a:ext cx="2144997" cy="50292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ontent Placeholder 2"/>
          <p:cNvSpPr txBox="1">
            <a:spLocks/>
          </p:cNvSpPr>
          <p:nvPr/>
        </p:nvSpPr>
        <p:spPr>
          <a:xfrm rot="16200000">
            <a:off x="-1994068" y="2232039"/>
            <a:ext cx="4553259" cy="869922"/>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800"/>
              </a:spcBef>
              <a:buFont typeface="Arial" pitchFamily="34" charset="0"/>
              <a:buNone/>
            </a:pPr>
            <a:r>
              <a:rPr lang="en-US" sz="2000" b="1" dirty="0" smtClean="0">
                <a:solidFill>
                  <a:schemeClr val="bg1"/>
                </a:solidFill>
                <a:latin typeface="Aharoni" pitchFamily="2" charset="-79"/>
                <a:cs typeface="Aharoni" pitchFamily="2" charset="-79"/>
              </a:rPr>
              <a:t>WATER</a:t>
            </a:r>
          </a:p>
        </p:txBody>
      </p:sp>
    </p:spTree>
    <p:extLst>
      <p:ext uri="{BB962C8B-B14F-4D97-AF65-F5344CB8AC3E}">
        <p14:creationId xmlns:p14="http://schemas.microsoft.com/office/powerpoint/2010/main" val="304476911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397" y="274638"/>
            <a:ext cx="7227603" cy="1143000"/>
          </a:xfrm>
        </p:spPr>
        <p:txBody>
          <a:bodyPr vert="horz" lIns="91440" tIns="45720" rIns="91440" bIns="45720" rtlCol="0" anchor="ctr">
            <a:normAutofit/>
          </a:bodyPr>
          <a:lstStyle/>
          <a:p>
            <a:r>
              <a:rPr lang="en-US" dirty="0" smtClean="0"/>
              <a:t>Sustainable Food Purchases</a:t>
            </a:r>
            <a:endParaRPr lang="en-US" dirty="0"/>
          </a:p>
        </p:txBody>
      </p:sp>
      <p:sp>
        <p:nvSpPr>
          <p:cNvPr id="3" name="Content Placeholder 2"/>
          <p:cNvSpPr>
            <a:spLocks noGrp="1"/>
          </p:cNvSpPr>
          <p:nvPr>
            <p:ph idx="1"/>
          </p:nvPr>
        </p:nvSpPr>
        <p:spPr>
          <a:xfrm>
            <a:off x="2174904" y="1600200"/>
            <a:ext cx="6816696" cy="4525963"/>
          </a:xfrm>
        </p:spPr>
        <p:txBody>
          <a:bodyPr>
            <a:normAutofit/>
          </a:bodyPr>
          <a:lstStyle/>
          <a:p>
            <a:r>
              <a:rPr lang="en-US" b="1" dirty="0" smtClean="0"/>
              <a:t>Goals</a:t>
            </a:r>
          </a:p>
          <a:p>
            <a:pPr lvl="1"/>
            <a:r>
              <a:rPr lang="en-US" sz="2400" dirty="0"/>
              <a:t>Procure 20 </a:t>
            </a:r>
            <a:r>
              <a:rPr lang="en-US" sz="2400" dirty="0" smtClean="0"/>
              <a:t>% sustainable </a:t>
            </a:r>
            <a:r>
              <a:rPr lang="en-US" sz="2400" dirty="0"/>
              <a:t>food products by </a:t>
            </a:r>
            <a:r>
              <a:rPr lang="en-US" sz="2400" dirty="0" smtClean="0"/>
              <a:t>2020 </a:t>
            </a:r>
            <a:r>
              <a:rPr lang="en-US" sz="2400" dirty="0"/>
              <a:t>for campus </a:t>
            </a:r>
            <a:r>
              <a:rPr lang="en-US" sz="2400" dirty="0" smtClean="0"/>
              <a:t>foodservice </a:t>
            </a:r>
            <a:r>
              <a:rPr lang="en-US" sz="2400" dirty="0"/>
              <a:t>operations</a:t>
            </a:r>
          </a:p>
          <a:p>
            <a:pPr lvl="1"/>
            <a:r>
              <a:rPr lang="en-US" sz="2400" dirty="0"/>
              <a:t>Certify at least one foodservice facility on each campus as a green </a:t>
            </a:r>
            <a:r>
              <a:rPr lang="en-US" sz="2400" dirty="0" smtClean="0"/>
              <a:t>business</a:t>
            </a:r>
            <a:endParaRPr lang="en-US" sz="2400" dirty="0"/>
          </a:p>
          <a:p>
            <a:pPr lvl="1"/>
            <a:r>
              <a:rPr lang="en-US" sz="2400" dirty="0"/>
              <a:t>Educate both patrons and foodservice staff about sustainable food products and sustainable operation.</a:t>
            </a:r>
          </a:p>
          <a:p>
            <a:r>
              <a:rPr lang="en-US" b="1" dirty="0" smtClean="0"/>
              <a:t>Status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 y="-14630"/>
            <a:ext cx="2184633" cy="6872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362030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397" y="274638"/>
            <a:ext cx="7227603" cy="1143000"/>
          </a:xfrm>
        </p:spPr>
        <p:txBody>
          <a:bodyPr vert="horz" lIns="91440" tIns="45720" rIns="91440" bIns="45720" rtlCol="0" anchor="ctr">
            <a:normAutofit/>
          </a:bodyPr>
          <a:lstStyle/>
          <a:p>
            <a:r>
              <a:rPr lang="en-US" dirty="0" smtClean="0"/>
              <a:t>Sustainable Food Purchases</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 y="-14630"/>
            <a:ext cx="2184633" cy="6872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001310"/>
            <a:ext cx="6197328" cy="3150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581400" y="5558135"/>
            <a:ext cx="3962400" cy="461665"/>
          </a:xfrm>
          <a:prstGeom prst="rect">
            <a:avLst/>
          </a:prstGeom>
          <a:noFill/>
        </p:spPr>
        <p:txBody>
          <a:bodyPr wrap="square" rtlCol="0">
            <a:spAutoFit/>
          </a:bodyPr>
          <a:lstStyle/>
          <a:p>
            <a:pPr algn="ctr"/>
            <a:r>
              <a:rPr lang="en-US" sz="2400" dirty="0" smtClean="0"/>
              <a:t>Residential Dining </a:t>
            </a:r>
            <a:endParaRPr lang="en-US" sz="2400" dirty="0"/>
          </a:p>
        </p:txBody>
      </p:sp>
    </p:spTree>
    <p:extLst>
      <p:ext uri="{BB962C8B-B14F-4D97-AF65-F5344CB8AC3E}">
        <p14:creationId xmlns:p14="http://schemas.microsoft.com/office/powerpoint/2010/main" val="709209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397" y="274638"/>
            <a:ext cx="7227603" cy="1143000"/>
          </a:xfrm>
        </p:spPr>
        <p:txBody>
          <a:bodyPr vert="horz" lIns="91440" tIns="45720" rIns="91440" bIns="45720" rtlCol="0" anchor="ctr">
            <a:normAutofit/>
          </a:bodyPr>
          <a:lstStyle/>
          <a:p>
            <a:r>
              <a:rPr lang="en-US" dirty="0" smtClean="0"/>
              <a:t>Sustainable Food Purchases</a:t>
            </a:r>
            <a:endParaRPr lang="en-US" dirty="0"/>
          </a:p>
        </p:txBody>
      </p:sp>
      <p:sp>
        <p:nvSpPr>
          <p:cNvPr id="3" name="Content Placeholder 2"/>
          <p:cNvSpPr>
            <a:spLocks noGrp="1"/>
          </p:cNvSpPr>
          <p:nvPr>
            <p:ph idx="1"/>
          </p:nvPr>
        </p:nvSpPr>
        <p:spPr>
          <a:xfrm>
            <a:off x="2174904" y="1600200"/>
            <a:ext cx="6816696" cy="4800600"/>
          </a:xfrm>
        </p:spPr>
        <p:txBody>
          <a:bodyPr>
            <a:normAutofit/>
          </a:bodyPr>
          <a:lstStyle/>
          <a:p>
            <a:r>
              <a:rPr lang="en-US" b="1" dirty="0" smtClean="0"/>
              <a:t>Challenges</a:t>
            </a:r>
          </a:p>
          <a:p>
            <a:endParaRPr lang="en-US" b="1" dirty="0" smtClean="0"/>
          </a:p>
          <a:p>
            <a:endParaRPr lang="en-US" b="1" dirty="0"/>
          </a:p>
          <a:p>
            <a:endParaRPr lang="en-US" b="1" dirty="0" smtClean="0"/>
          </a:p>
          <a:p>
            <a:endParaRPr lang="en-US" b="1" dirty="0" smtClean="0"/>
          </a:p>
          <a:p>
            <a:pPr>
              <a:spcBef>
                <a:spcPts val="1800"/>
              </a:spcBef>
            </a:pPr>
            <a:r>
              <a:rPr lang="en-US" b="1" dirty="0" smtClean="0"/>
              <a:t>Next Steps</a:t>
            </a:r>
          </a:p>
          <a:p>
            <a:pPr lvl="1"/>
            <a:r>
              <a:rPr lang="en-US" sz="2400" dirty="0" smtClean="0"/>
              <a:t>Establish campus stretch goals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 y="-14630"/>
            <a:ext cx="2184633" cy="6872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968" y="2190970"/>
            <a:ext cx="6577632" cy="247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9353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4836" y="274638"/>
            <a:ext cx="7009164" cy="1143000"/>
          </a:xfrm>
        </p:spPr>
        <p:txBody>
          <a:bodyPr/>
          <a:lstStyle/>
          <a:p>
            <a:r>
              <a:rPr lang="en-US" dirty="0" smtClean="0"/>
              <a:t>UC Sustainability Policy</a:t>
            </a:r>
            <a:endParaRPr lang="en-US" dirty="0"/>
          </a:p>
        </p:txBody>
      </p:sp>
      <p:sp>
        <p:nvSpPr>
          <p:cNvPr id="3" name="Content Placeholder 2"/>
          <p:cNvSpPr>
            <a:spLocks noGrp="1"/>
          </p:cNvSpPr>
          <p:nvPr>
            <p:ph idx="1"/>
          </p:nvPr>
        </p:nvSpPr>
        <p:spPr>
          <a:xfrm>
            <a:off x="3391518" y="1600200"/>
            <a:ext cx="4495800" cy="4648200"/>
          </a:xfrm>
        </p:spPr>
        <p:txBody>
          <a:bodyPr numCol="1">
            <a:noAutofit/>
          </a:bodyPr>
          <a:lstStyle/>
          <a:p>
            <a:r>
              <a:rPr lang="en-US" sz="2000" dirty="0" smtClean="0"/>
              <a:t>Green Buildings</a:t>
            </a:r>
          </a:p>
          <a:p>
            <a:pPr>
              <a:spcBef>
                <a:spcPts val="1800"/>
              </a:spcBef>
            </a:pPr>
            <a:r>
              <a:rPr lang="en-US" sz="2000" dirty="0" smtClean="0"/>
              <a:t>Clean Energy</a:t>
            </a:r>
          </a:p>
          <a:p>
            <a:pPr>
              <a:spcBef>
                <a:spcPts val="1800"/>
              </a:spcBef>
            </a:pPr>
            <a:r>
              <a:rPr lang="en-US" sz="2000" dirty="0" smtClean="0"/>
              <a:t>Climate Protection</a:t>
            </a:r>
          </a:p>
          <a:p>
            <a:pPr>
              <a:spcBef>
                <a:spcPts val="1800"/>
              </a:spcBef>
            </a:pPr>
            <a:r>
              <a:rPr lang="en-US" sz="2000" dirty="0" smtClean="0"/>
              <a:t>Sustainable Transportation</a:t>
            </a:r>
          </a:p>
          <a:p>
            <a:pPr>
              <a:spcBef>
                <a:spcPts val="1800"/>
              </a:spcBef>
            </a:pPr>
            <a:r>
              <a:rPr lang="en-US" sz="2000" dirty="0" smtClean="0"/>
              <a:t>Sustainable Building Operations</a:t>
            </a:r>
          </a:p>
          <a:p>
            <a:pPr>
              <a:spcBef>
                <a:spcPts val="1800"/>
              </a:spcBef>
            </a:pPr>
            <a:r>
              <a:rPr lang="en-US" sz="2000" dirty="0" smtClean="0"/>
              <a:t>Waste Management &amp; Recycling </a:t>
            </a:r>
          </a:p>
          <a:p>
            <a:pPr>
              <a:spcBef>
                <a:spcPts val="1800"/>
              </a:spcBef>
            </a:pPr>
            <a:r>
              <a:rPr lang="en-US" sz="2000" dirty="0" smtClean="0"/>
              <a:t>Preferable Purchasing Practices</a:t>
            </a:r>
          </a:p>
          <a:p>
            <a:pPr>
              <a:spcBef>
                <a:spcPts val="1800"/>
              </a:spcBef>
            </a:pPr>
            <a:r>
              <a:rPr lang="en-US" sz="2000" dirty="0" smtClean="0"/>
              <a:t>Foodservices Practices</a:t>
            </a:r>
          </a:p>
          <a:p>
            <a:pPr>
              <a:spcBef>
                <a:spcPts val="1800"/>
              </a:spcBef>
            </a:pPr>
            <a:r>
              <a:rPr lang="en-US" sz="2000" dirty="0" smtClean="0"/>
              <a:t>Landscape &amp; Water </a:t>
            </a:r>
          </a:p>
          <a:p>
            <a:endParaRPr lang="en-US" sz="20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32913" y="2332914"/>
            <a:ext cx="6858000" cy="219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8081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35127"/>
          <a:stretch/>
        </p:blipFill>
        <p:spPr>
          <a:xfrm>
            <a:off x="0" y="0"/>
            <a:ext cx="9287911" cy="6862069"/>
          </a:xfrm>
          <a:prstGeom prst="rect">
            <a:avLst/>
          </a:prstGeom>
        </p:spPr>
      </p:pic>
      <p:sp>
        <p:nvSpPr>
          <p:cNvPr id="2" name="Title 1"/>
          <p:cNvSpPr>
            <a:spLocks noGrp="1"/>
          </p:cNvSpPr>
          <p:nvPr>
            <p:ph type="ctrTitle"/>
          </p:nvPr>
        </p:nvSpPr>
        <p:spPr>
          <a:xfrm>
            <a:off x="3032760" y="76200"/>
            <a:ext cx="6035040" cy="990600"/>
          </a:xfrm>
        </p:spPr>
        <p:txBody>
          <a:bodyPr>
            <a:normAutofit/>
          </a:bodyPr>
          <a:lstStyle/>
          <a:p>
            <a:pPr algn="r"/>
            <a:r>
              <a:rPr lang="en-US" sz="4000" b="1" dirty="0" smtClean="0">
                <a:latin typeface="Futura UC Davis Book"/>
              </a:rPr>
              <a:t>UC Davis West Village</a:t>
            </a:r>
            <a:endParaRPr lang="en-US" sz="4000" b="1" dirty="0">
              <a:latin typeface="Futura UC Davis Book"/>
            </a:endParaRPr>
          </a:p>
        </p:txBody>
      </p:sp>
      <p:sp>
        <p:nvSpPr>
          <p:cNvPr id="3" name="Subtitle 2"/>
          <p:cNvSpPr>
            <a:spLocks noGrp="1"/>
          </p:cNvSpPr>
          <p:nvPr>
            <p:ph type="subTitle" idx="1"/>
          </p:nvPr>
        </p:nvSpPr>
        <p:spPr>
          <a:xfrm>
            <a:off x="3124200" y="914400"/>
            <a:ext cx="5943600" cy="914400"/>
          </a:xfrm>
        </p:spPr>
        <p:txBody>
          <a:bodyPr>
            <a:normAutofit/>
          </a:bodyPr>
          <a:lstStyle/>
          <a:p>
            <a:pPr algn="r"/>
            <a:r>
              <a:rPr lang="en-US" sz="2400" dirty="0" smtClean="0">
                <a:solidFill>
                  <a:schemeClr val="tx1"/>
                </a:solidFill>
                <a:latin typeface="Futura UC Davis Book" pitchFamily="34" charset="0"/>
              </a:rPr>
              <a:t>The largest planned "zero net energy" community in the United States </a:t>
            </a:r>
            <a:endParaRPr lang="en-US" sz="2400" dirty="0">
              <a:solidFill>
                <a:schemeClr val="tx1"/>
              </a:solidFill>
              <a:latin typeface="Futura UC Davis Book" pitchFamily="34" charset="0"/>
            </a:endParaRPr>
          </a:p>
        </p:txBody>
      </p:sp>
    </p:spTree>
    <p:extLst>
      <p:ext uri="{BB962C8B-B14F-4D97-AF65-F5344CB8AC3E}">
        <p14:creationId xmlns:p14="http://schemas.microsoft.com/office/powerpoint/2010/main" val="62538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0738"/>
            <a:ext cx="9144000" cy="4846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18736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1577"/>
            <a:ext cx="9144000" cy="6097594"/>
          </a:xfrm>
          <a:prstGeom prst="rect">
            <a:avLst/>
          </a:prstGeom>
        </p:spPr>
      </p:pic>
      <p:sp>
        <p:nvSpPr>
          <p:cNvPr id="3" name="Subtitle 2"/>
          <p:cNvSpPr txBox="1">
            <a:spLocks/>
          </p:cNvSpPr>
          <p:nvPr/>
        </p:nvSpPr>
        <p:spPr>
          <a:xfrm>
            <a:off x="3939396" y="371577"/>
            <a:ext cx="51816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2200" b="1" dirty="0" smtClean="0">
                <a:solidFill>
                  <a:srgbClr val="FFFF00"/>
                </a:solidFill>
                <a:latin typeface="Futura UC Davis Book" pitchFamily="34" charset="0"/>
              </a:rPr>
              <a:t>662 </a:t>
            </a:r>
            <a:r>
              <a:rPr lang="en-US" sz="2200" b="1" dirty="0">
                <a:solidFill>
                  <a:srgbClr val="FFFF00"/>
                </a:solidFill>
                <a:latin typeface="Futura UC Davis Book" pitchFamily="34" charset="0"/>
              </a:rPr>
              <a:t>apartments</a:t>
            </a:r>
          </a:p>
          <a:p>
            <a:pPr marL="0" indent="0" algn="r">
              <a:buNone/>
            </a:pPr>
            <a:r>
              <a:rPr lang="en-US" sz="2200" b="1" dirty="0">
                <a:solidFill>
                  <a:srgbClr val="FFFF00"/>
                </a:solidFill>
                <a:latin typeface="Futura UC Davis Book" pitchFamily="34" charset="0"/>
              </a:rPr>
              <a:t>343 single family homes</a:t>
            </a:r>
          </a:p>
          <a:p>
            <a:pPr marL="0" indent="0" algn="r">
              <a:buNone/>
            </a:pPr>
            <a:r>
              <a:rPr lang="en-US" sz="2200" b="1" dirty="0" smtClean="0">
                <a:solidFill>
                  <a:srgbClr val="FFFF00"/>
                </a:solidFill>
                <a:latin typeface="Futura UC Davis Book" pitchFamily="34" charset="0"/>
              </a:rPr>
              <a:t>42,500 sq. ft. of commercial space</a:t>
            </a:r>
          </a:p>
          <a:p>
            <a:pPr marL="0" indent="0" algn="r">
              <a:buNone/>
            </a:pPr>
            <a:r>
              <a:rPr lang="en-US" sz="2200" b="1" dirty="0" smtClean="0">
                <a:solidFill>
                  <a:srgbClr val="FFFF00"/>
                </a:solidFill>
                <a:latin typeface="Futura UC Davis Book" pitchFamily="34" charset="0"/>
              </a:rPr>
              <a:t>60,000 sq. ft. Community College</a:t>
            </a:r>
            <a:endParaRPr lang="en-US" sz="2200" b="1" dirty="0">
              <a:solidFill>
                <a:srgbClr val="FFFF00"/>
              </a:solidFill>
              <a:latin typeface="Futura UC Davis Book" pitchFamily="34" charset="0"/>
            </a:endParaRPr>
          </a:p>
        </p:txBody>
      </p:sp>
    </p:spTree>
    <p:extLst>
      <p:ext uri="{BB962C8B-B14F-4D97-AF65-F5344CB8AC3E}">
        <p14:creationId xmlns:p14="http://schemas.microsoft.com/office/powerpoint/2010/main" val="82387527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l="4436" r="6842"/>
          <a:stretch/>
        </p:blipFill>
        <p:spPr>
          <a:xfrm>
            <a:off x="-1" y="0"/>
            <a:ext cx="9144001" cy="6858000"/>
          </a:xfrm>
          <a:prstGeom prst="rect">
            <a:avLst/>
          </a:prstGeom>
        </p:spPr>
      </p:pic>
      <p:sp>
        <p:nvSpPr>
          <p:cNvPr id="2" name="Title 1"/>
          <p:cNvSpPr>
            <a:spLocks noGrp="1"/>
          </p:cNvSpPr>
          <p:nvPr>
            <p:ph type="title"/>
          </p:nvPr>
        </p:nvSpPr>
        <p:spPr>
          <a:xfrm>
            <a:off x="533400" y="5105400"/>
            <a:ext cx="3962400" cy="914400"/>
          </a:xfrm>
        </p:spPr>
        <p:txBody>
          <a:bodyPr>
            <a:normAutofit/>
          </a:bodyPr>
          <a:lstStyle/>
          <a:p>
            <a:pPr algn="r"/>
            <a:r>
              <a:rPr lang="en-US" sz="4000" b="1" dirty="0" smtClean="0">
                <a:latin typeface="Futura UC Davis Book" pitchFamily="34" charset="0"/>
              </a:rPr>
              <a:t>Project Goals</a:t>
            </a:r>
            <a:endParaRPr lang="en-US" sz="4000" b="1" dirty="0">
              <a:latin typeface="Futura UC Davis Book" pitchFamily="34" charset="0"/>
            </a:endParaRPr>
          </a:p>
        </p:txBody>
      </p:sp>
      <p:sp>
        <p:nvSpPr>
          <p:cNvPr id="5" name="Title 1"/>
          <p:cNvSpPr txBox="1">
            <a:spLocks/>
          </p:cNvSpPr>
          <p:nvPr/>
        </p:nvSpPr>
        <p:spPr>
          <a:xfrm>
            <a:off x="4571999" y="5105400"/>
            <a:ext cx="4343401" cy="1600200"/>
          </a:xfrm>
          <a:prstGeom prst="rect">
            <a:avLst/>
          </a:prstGeom>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4488" indent="-344488" algn="l">
              <a:lnSpc>
                <a:spcPct val="120000"/>
              </a:lnSpc>
              <a:buFont typeface="Arial" pitchFamily="34" charset="0"/>
              <a:buChar char="•"/>
            </a:pPr>
            <a:r>
              <a:rPr lang="en-US" dirty="0" smtClean="0">
                <a:latin typeface="Futura UC Davis Book" pitchFamily="34" charset="0"/>
              </a:rPr>
              <a:t>Livable</a:t>
            </a:r>
            <a:endParaRPr lang="en-US" dirty="0">
              <a:latin typeface="Futura UC Davis Book" pitchFamily="34" charset="0"/>
            </a:endParaRPr>
          </a:p>
          <a:p>
            <a:pPr marL="344488" indent="-344488" algn="l">
              <a:lnSpc>
                <a:spcPct val="120000"/>
              </a:lnSpc>
              <a:buFont typeface="Arial" pitchFamily="34" charset="0"/>
              <a:buChar char="•"/>
            </a:pPr>
            <a:r>
              <a:rPr lang="en-US" dirty="0">
                <a:latin typeface="Futura UC Davis Book" pitchFamily="34" charset="0"/>
              </a:rPr>
              <a:t>Affordable</a:t>
            </a:r>
          </a:p>
          <a:p>
            <a:pPr marL="344488" indent="-344488" algn="l">
              <a:lnSpc>
                <a:spcPct val="120000"/>
              </a:lnSpc>
              <a:buFont typeface="Arial" pitchFamily="34" charset="0"/>
              <a:buChar char="•"/>
            </a:pPr>
            <a:r>
              <a:rPr lang="en-US" dirty="0">
                <a:latin typeface="Futura UC Davis Book" pitchFamily="34" charset="0"/>
              </a:rPr>
              <a:t>Environmentally responsive</a:t>
            </a:r>
          </a:p>
        </p:txBody>
      </p:sp>
    </p:spTree>
    <p:extLst>
      <p:ext uri="{BB962C8B-B14F-4D97-AF65-F5344CB8AC3E}">
        <p14:creationId xmlns:p14="http://schemas.microsoft.com/office/powerpoint/2010/main" val="391276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Circulation"/>
          <p:cNvPicPr>
            <a:picLocks noChangeAspect="1" noChangeArrowheads="1"/>
          </p:cNvPicPr>
          <p:nvPr/>
        </p:nvPicPr>
        <p:blipFill>
          <a:blip r:embed="rId3">
            <a:extLst>
              <a:ext uri="{28A0092B-C50C-407E-A947-70E740481C1C}">
                <a14:useLocalDpi xmlns:a14="http://schemas.microsoft.com/office/drawing/2010/main" val="0"/>
              </a:ext>
            </a:extLst>
          </a:blip>
          <a:srcRect l="16046" r="17326" b="9947"/>
          <a:stretch>
            <a:fillRect/>
          </a:stretch>
        </p:blipFill>
        <p:spPr bwMode="auto">
          <a:xfrm>
            <a:off x="288925" y="1400175"/>
            <a:ext cx="57912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650" y="3657600"/>
            <a:ext cx="26527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3650" y="1479550"/>
            <a:ext cx="26479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533401" y="381000"/>
            <a:ext cx="8077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spcBef>
                <a:spcPct val="50000"/>
              </a:spcBef>
              <a:defRPr sz="2400" b="1">
                <a:latin typeface="Futura UC Davis Medium"/>
                <a:ea typeface="Verdana" pitchFamily="34" charset="0"/>
                <a:cs typeface="Verdana" pitchFamily="34" charset="0"/>
              </a:defRPr>
            </a:lvl1pPr>
            <a:lvl2pPr marL="742950" indent="-285750" eaLnBrk="0" hangingPunct="0">
              <a:defRPr>
                <a:latin typeface="Arial" pitchFamily="34" charset="0"/>
              </a:defRPr>
            </a:lvl2pPr>
            <a:lvl3pPr marL="1143000" indent="-228600" eaLnBrk="0" hangingPunct="0">
              <a:defRPr>
                <a:latin typeface="Arial" pitchFamily="34" charset="0"/>
              </a:defRPr>
            </a:lvl3pPr>
            <a:lvl4pPr marL="1600200" indent="-228600" eaLnBrk="0" hangingPunct="0">
              <a:defRPr>
                <a:latin typeface="Arial" pitchFamily="34" charset="0"/>
              </a:defRPr>
            </a:lvl4pPr>
            <a:lvl5pPr marL="2057400" indent="-228600" eaLnBrk="0" hangingPunct="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a:spcBef>
                <a:spcPct val="0"/>
              </a:spcBef>
            </a:pPr>
            <a:r>
              <a:rPr lang="en-US" sz="4400" dirty="0" smtClean="0">
                <a:latin typeface="+mj-lt"/>
                <a:ea typeface="+mj-ea"/>
                <a:cs typeface="+mj-cs"/>
              </a:rPr>
              <a:t>Environmental Responsiveness</a:t>
            </a:r>
            <a:endParaRPr lang="en-US" sz="4400" dirty="0">
              <a:latin typeface="+mj-lt"/>
              <a:ea typeface="+mj-ea"/>
              <a:cs typeface="+mj-cs"/>
            </a:endParaRPr>
          </a:p>
        </p:txBody>
      </p:sp>
    </p:spTree>
    <p:extLst>
      <p:ext uri="{BB962C8B-B14F-4D97-AF65-F5344CB8AC3E}">
        <p14:creationId xmlns:p14="http://schemas.microsoft.com/office/powerpoint/2010/main" val="24845209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Text Box 3"/>
          <p:cNvSpPr txBox="1">
            <a:spLocks noChangeArrowheads="1"/>
          </p:cNvSpPr>
          <p:nvPr/>
        </p:nvSpPr>
        <p:spPr bwMode="auto">
          <a:xfrm>
            <a:off x="533401" y="609600"/>
            <a:ext cx="8077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spcBef>
                <a:spcPct val="50000"/>
              </a:spcBef>
              <a:defRPr sz="2400" b="1">
                <a:latin typeface="Futura UC Davis Medium"/>
                <a:ea typeface="Verdana" pitchFamily="34" charset="0"/>
                <a:cs typeface="Verdana" pitchFamily="34" charset="0"/>
              </a:defRPr>
            </a:lvl1pPr>
            <a:lvl2pPr marL="742950" indent="-285750" eaLnBrk="0" hangingPunct="0">
              <a:defRPr>
                <a:latin typeface="Arial" pitchFamily="34" charset="0"/>
              </a:defRPr>
            </a:lvl2pPr>
            <a:lvl3pPr marL="1143000" indent="-228600" eaLnBrk="0" hangingPunct="0">
              <a:defRPr>
                <a:latin typeface="Arial" pitchFamily="34" charset="0"/>
              </a:defRPr>
            </a:lvl3pPr>
            <a:lvl4pPr marL="1600200" indent="-228600" eaLnBrk="0" hangingPunct="0">
              <a:defRPr>
                <a:latin typeface="Arial" pitchFamily="34" charset="0"/>
              </a:defRPr>
            </a:lvl4pPr>
            <a:lvl5pPr marL="2057400" indent="-228600" eaLnBrk="0" hangingPunct="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a:spcBef>
                <a:spcPct val="0"/>
              </a:spcBef>
            </a:pPr>
            <a:r>
              <a:rPr lang="en-US" sz="4400" dirty="0" smtClean="0">
                <a:latin typeface="+mj-lt"/>
                <a:ea typeface="+mj-ea"/>
                <a:cs typeface="+mj-cs"/>
              </a:rPr>
              <a:t>Environmental Responsiveness</a:t>
            </a:r>
            <a:endParaRPr lang="en-US" sz="4400" dirty="0">
              <a:latin typeface="+mj-lt"/>
              <a:ea typeface="+mj-ea"/>
              <a:cs typeface="+mj-cs"/>
            </a:endParaRPr>
          </a:p>
        </p:txBody>
      </p:sp>
      <p:grpSp>
        <p:nvGrpSpPr>
          <p:cNvPr id="2" name="Group 12"/>
          <p:cNvGrpSpPr>
            <a:grpSpLocks/>
          </p:cNvGrpSpPr>
          <p:nvPr/>
        </p:nvGrpSpPr>
        <p:grpSpPr bwMode="auto">
          <a:xfrm>
            <a:off x="1219200" y="1711325"/>
            <a:ext cx="6629400" cy="4156075"/>
            <a:chOff x="381000" y="3505200"/>
            <a:chExt cx="5105400" cy="3200400"/>
          </a:xfrm>
        </p:grpSpPr>
        <p:pic>
          <p:nvPicPr>
            <p:cNvPr id="36869" name="Picture 3" descr="EnvironmentalResponsiveness"/>
            <p:cNvPicPr>
              <a:picLocks noChangeAspect="1" noChangeArrowheads="1"/>
            </p:cNvPicPr>
            <p:nvPr/>
          </p:nvPicPr>
          <p:blipFill>
            <a:blip r:embed="rId3">
              <a:extLst>
                <a:ext uri="{28A0092B-C50C-407E-A947-70E740481C1C}">
                  <a14:useLocalDpi xmlns:a14="http://schemas.microsoft.com/office/drawing/2010/main" val="0"/>
                </a:ext>
              </a:extLst>
            </a:blip>
            <a:srcRect l="4506" t="6592" r="9982" b="17438"/>
            <a:stretch>
              <a:fillRect/>
            </a:stretch>
          </p:blipFill>
          <p:spPr bwMode="auto">
            <a:xfrm>
              <a:off x="533400" y="3541382"/>
              <a:ext cx="4953000" cy="316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81000" y="3505200"/>
              <a:ext cx="1524530" cy="152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1461176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1859"/>
                                        </p:tgtEl>
                                        <p:attrNameLst>
                                          <p:attrName>style.visibility</p:attrName>
                                        </p:attrNameLst>
                                      </p:cBhvr>
                                      <p:to>
                                        <p:strVal val="visible"/>
                                      </p:to>
                                    </p:set>
                                    <p:animEffect transition="in" filter="fade">
                                      <p:cBhvr>
                                        <p:cTn id="10" dur="500"/>
                                        <p:tgtEl>
                                          <p:spTgt spid="121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l="7165" t="297" r="6866"/>
          <a:stretch/>
        </p:blipFill>
        <p:spPr>
          <a:xfrm>
            <a:off x="0" y="0"/>
            <a:ext cx="9144000" cy="6858000"/>
          </a:xfrm>
          <a:prstGeom prst="rect">
            <a:avLst/>
          </a:prstGeom>
        </p:spPr>
      </p:pic>
      <p:sp>
        <p:nvSpPr>
          <p:cNvPr id="2" name="Title 1"/>
          <p:cNvSpPr>
            <a:spLocks noGrp="1"/>
          </p:cNvSpPr>
          <p:nvPr>
            <p:ph type="title"/>
          </p:nvPr>
        </p:nvSpPr>
        <p:spPr>
          <a:xfrm>
            <a:off x="457200" y="1387475"/>
            <a:ext cx="8229600" cy="944562"/>
          </a:xfrm>
        </p:spPr>
        <p:txBody>
          <a:bodyPr/>
          <a:lstStyle/>
          <a:p>
            <a:pPr algn="l"/>
            <a:r>
              <a:rPr lang="en-US" b="1" dirty="0" smtClean="0">
                <a:solidFill>
                  <a:schemeClr val="bg1"/>
                </a:solidFill>
                <a:latin typeface="Futura UC Davis Book" pitchFamily="34" charset="0"/>
              </a:rPr>
              <a:t>Energy Goals</a:t>
            </a:r>
            <a:endParaRPr lang="en-US" b="1" dirty="0">
              <a:solidFill>
                <a:schemeClr val="bg1"/>
              </a:solidFill>
              <a:latin typeface="Futura UC Davis Book" pitchFamily="34" charset="0"/>
            </a:endParaRPr>
          </a:p>
        </p:txBody>
      </p:sp>
      <p:sp>
        <p:nvSpPr>
          <p:cNvPr id="3" name="Content Placeholder 2"/>
          <p:cNvSpPr>
            <a:spLocks noGrp="1"/>
          </p:cNvSpPr>
          <p:nvPr>
            <p:ph idx="1"/>
          </p:nvPr>
        </p:nvSpPr>
        <p:spPr>
          <a:xfrm>
            <a:off x="457200" y="2286000"/>
            <a:ext cx="8229600" cy="4525963"/>
          </a:xfrm>
        </p:spPr>
        <p:txBody>
          <a:bodyPr/>
          <a:lstStyle/>
          <a:p>
            <a:r>
              <a:rPr lang="en-US" dirty="0" smtClean="0">
                <a:solidFill>
                  <a:schemeClr val="bg1"/>
                </a:solidFill>
                <a:latin typeface="Futura UC Davis Book" pitchFamily="34" charset="0"/>
              </a:rPr>
              <a:t>Zero Net Energy Use</a:t>
            </a:r>
            <a:endParaRPr lang="en-US" dirty="0">
              <a:solidFill>
                <a:schemeClr val="bg1"/>
              </a:solidFill>
              <a:latin typeface="Futura UC Davis Book" pitchFamily="34" charset="0"/>
            </a:endParaRPr>
          </a:p>
        </p:txBody>
      </p:sp>
    </p:spTree>
    <p:extLst>
      <p:ext uri="{BB962C8B-B14F-4D97-AF65-F5344CB8AC3E}">
        <p14:creationId xmlns:p14="http://schemas.microsoft.com/office/powerpoint/2010/main" val="166306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190500" y="311150"/>
            <a:ext cx="8763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0"/>
              </a:spcBef>
            </a:pPr>
            <a:r>
              <a:rPr lang="en-US" sz="4400" dirty="0">
                <a:latin typeface="+mj-lt"/>
                <a:ea typeface="+mj-ea"/>
                <a:cs typeface="+mj-cs"/>
              </a:rPr>
              <a:t>West Village Energy Initiative </a:t>
            </a:r>
          </a:p>
          <a:p>
            <a:pPr algn="ctr" eaLnBrk="1" hangingPunct="1">
              <a:spcBef>
                <a:spcPct val="0"/>
              </a:spcBef>
            </a:pPr>
            <a:r>
              <a:rPr lang="en-US" sz="4000" dirty="0">
                <a:latin typeface="+mj-lt"/>
                <a:ea typeface="+mj-ea"/>
                <a:cs typeface="+mj-cs"/>
              </a:rPr>
              <a:t>Program</a:t>
            </a:r>
            <a:r>
              <a:rPr lang="en-US" sz="4400" dirty="0">
                <a:latin typeface="+mj-lt"/>
                <a:ea typeface="+mj-ea"/>
                <a:cs typeface="+mj-cs"/>
              </a:rPr>
              <a:t> Goals</a:t>
            </a:r>
          </a:p>
        </p:txBody>
      </p:sp>
      <p:sp>
        <p:nvSpPr>
          <p:cNvPr id="5" name="TextBox 4"/>
          <p:cNvSpPr txBox="1">
            <a:spLocks noChangeArrowheads="1"/>
          </p:cNvSpPr>
          <p:nvPr/>
        </p:nvSpPr>
        <p:spPr bwMode="auto">
          <a:xfrm>
            <a:off x="914400" y="1981200"/>
            <a:ext cx="7315200" cy="31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4813" indent="-40481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indent="-342900" eaLnBrk="1" hangingPunct="1">
              <a:spcBef>
                <a:spcPct val="20000"/>
              </a:spcBef>
              <a:spcAft>
                <a:spcPts val="1200"/>
              </a:spcAft>
              <a:buFont typeface="Arial" pitchFamily="34" charset="0"/>
              <a:buChar char="•"/>
            </a:pPr>
            <a:r>
              <a:rPr lang="en-US" sz="2800" b="1" dirty="0">
                <a:latin typeface="+mn-lt"/>
              </a:rPr>
              <a:t>Zero Net Energy from the Grid annually</a:t>
            </a:r>
          </a:p>
          <a:p>
            <a:pPr marL="342900" indent="-342900" eaLnBrk="1" hangingPunct="1">
              <a:spcBef>
                <a:spcPct val="20000"/>
              </a:spcBef>
              <a:spcAft>
                <a:spcPts val="1200"/>
              </a:spcAft>
              <a:buFont typeface="Arial" pitchFamily="34" charset="0"/>
              <a:buChar char="•"/>
            </a:pPr>
            <a:r>
              <a:rPr lang="en-US" sz="2800" b="1" dirty="0">
                <a:latin typeface="+mn-lt"/>
              </a:rPr>
              <a:t>No higher cost to the consumer</a:t>
            </a:r>
          </a:p>
          <a:p>
            <a:pPr marL="342900" indent="-342900" eaLnBrk="1" hangingPunct="1">
              <a:spcBef>
                <a:spcPct val="20000"/>
              </a:spcBef>
              <a:spcAft>
                <a:spcPts val="1200"/>
              </a:spcAft>
              <a:buFont typeface="Arial" pitchFamily="34" charset="0"/>
              <a:buChar char="•"/>
            </a:pPr>
            <a:r>
              <a:rPr lang="en-US" sz="2800" b="1" dirty="0">
                <a:latin typeface="+mn-lt"/>
              </a:rPr>
              <a:t>No higher cost to the developer</a:t>
            </a:r>
          </a:p>
          <a:p>
            <a:pPr marL="342900" indent="-342900" eaLnBrk="1" hangingPunct="1">
              <a:spcBef>
                <a:spcPct val="20000"/>
              </a:spcBef>
              <a:spcAft>
                <a:spcPts val="1200"/>
              </a:spcAft>
              <a:buFont typeface="Arial" pitchFamily="34" charset="0"/>
              <a:buChar char="•"/>
            </a:pPr>
            <a:r>
              <a:rPr lang="en-US" sz="2800" b="1" dirty="0">
                <a:latin typeface="+mn-lt"/>
              </a:rPr>
              <a:t>Deep Energy Conservation Measures</a:t>
            </a:r>
          </a:p>
          <a:p>
            <a:pPr eaLnBrk="1" hangingPunct="1">
              <a:spcAft>
                <a:spcPts val="600"/>
              </a:spcAft>
              <a:buFont typeface="Arial" pitchFamily="34" charset="0"/>
              <a:buChar char="•"/>
            </a:pPr>
            <a:endParaRPr lang="en-US" sz="2800" dirty="0">
              <a:solidFill>
                <a:srgbClr val="000000"/>
              </a:solidFill>
              <a:cs typeface="Arial" pitchFamily="34" charset="0"/>
            </a:endParaRPr>
          </a:p>
        </p:txBody>
      </p:sp>
    </p:spTree>
    <p:extLst>
      <p:ext uri="{BB962C8B-B14F-4D97-AF65-F5344CB8AC3E}">
        <p14:creationId xmlns:p14="http://schemas.microsoft.com/office/powerpoint/2010/main" val="320148606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Chart 15"/>
          <p:cNvGraphicFramePr>
            <a:graphicFrameLocks/>
          </p:cNvGraphicFramePr>
          <p:nvPr/>
        </p:nvGraphicFramePr>
        <p:xfrm>
          <a:off x="5073650" y="1441450"/>
          <a:ext cx="4164013" cy="4127500"/>
        </p:xfrm>
        <a:graphic>
          <a:graphicData uri="http://schemas.openxmlformats.org/presentationml/2006/ole">
            <mc:AlternateContent xmlns:mc="http://schemas.openxmlformats.org/markup-compatibility/2006">
              <mc:Choice xmlns:v="urn:schemas-microsoft-com:vml" Requires="v">
                <p:oleObj spid="_x0000_s8286" r:id="rId5" imgW="4163929" imgH="4133446" progId="Excel.Chart.8">
                  <p:embed/>
                </p:oleObj>
              </mc:Choice>
              <mc:Fallback>
                <p:oleObj r:id="rId5" imgW="4163929" imgH="4133446"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3650" y="1441450"/>
                        <a:ext cx="4164013" cy="412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0713" y="2051050"/>
            <a:ext cx="2914650" cy="284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TextBox 1"/>
          <p:cNvSpPr txBox="1">
            <a:spLocks noChangeArrowheads="1"/>
          </p:cNvSpPr>
          <p:nvPr/>
        </p:nvSpPr>
        <p:spPr bwMode="auto">
          <a:xfrm>
            <a:off x="190500" y="311150"/>
            <a:ext cx="8763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0"/>
              </a:spcBef>
            </a:pPr>
            <a:r>
              <a:rPr lang="en-US" sz="4400" dirty="0">
                <a:latin typeface="+mj-lt"/>
                <a:ea typeface="+mj-ea"/>
                <a:cs typeface="+mj-cs"/>
              </a:rPr>
              <a:t>Energy Spend - Typical</a:t>
            </a:r>
          </a:p>
        </p:txBody>
      </p:sp>
      <p:sp>
        <p:nvSpPr>
          <p:cNvPr id="14" name="Rectangle 13"/>
          <p:cNvSpPr/>
          <p:nvPr/>
        </p:nvSpPr>
        <p:spPr>
          <a:xfrm>
            <a:off x="6552090" y="2874336"/>
            <a:ext cx="1221524" cy="83099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a:t>
            </a:r>
          </a:p>
        </p:txBody>
      </p:sp>
      <p:graphicFrame>
        <p:nvGraphicFramePr>
          <p:cNvPr id="39942" name="Chart 11"/>
          <p:cNvGraphicFramePr>
            <a:graphicFrameLocks/>
          </p:cNvGraphicFramePr>
          <p:nvPr/>
        </p:nvGraphicFramePr>
        <p:xfrm>
          <a:off x="-60325" y="1485900"/>
          <a:ext cx="4140200" cy="4038600"/>
        </p:xfrm>
        <a:graphic>
          <a:graphicData uri="http://schemas.openxmlformats.org/presentationml/2006/ole">
            <mc:AlternateContent xmlns:mc="http://schemas.openxmlformats.org/markup-compatibility/2006">
              <mc:Choice xmlns:v="urn:schemas-microsoft-com:vml" Requires="v">
                <p:oleObj spid="_x0000_s8287" r:id="rId9" imgW="4139543" imgH="4035902" progId="Excel.Chart.8">
                  <p:embed/>
                </p:oleObj>
              </mc:Choice>
              <mc:Fallback>
                <p:oleObj r:id="rId9" imgW="4139543" imgH="4035902" progId="Excel.Chart.8">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325" y="1485900"/>
                        <a:ext cx="4140200" cy="403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3" name="Straight Arrow Connector 12"/>
          <p:cNvCxnSpPr/>
          <p:nvPr/>
        </p:nvCxnSpPr>
        <p:spPr>
          <a:xfrm>
            <a:off x="3810000" y="3294063"/>
            <a:ext cx="1554163" cy="0"/>
          </a:xfrm>
          <a:prstGeom prst="straightConnector1">
            <a:avLst/>
          </a:prstGeom>
          <a:ln w="698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3932238" y="3505200"/>
            <a:ext cx="1554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dirty="0">
                <a:solidFill>
                  <a:srgbClr val="000000"/>
                </a:solidFill>
                <a:latin typeface="Calibri" pitchFamily="34" charset="0"/>
              </a:rPr>
              <a:t>Energy Efficiency Measures</a:t>
            </a:r>
          </a:p>
        </p:txBody>
      </p:sp>
      <p:graphicFrame>
        <p:nvGraphicFramePr>
          <p:cNvPr id="39945" name="Chart 17"/>
          <p:cNvGraphicFramePr>
            <a:graphicFrameLocks/>
          </p:cNvGraphicFramePr>
          <p:nvPr/>
        </p:nvGraphicFramePr>
        <p:xfrm>
          <a:off x="-50800" y="1441450"/>
          <a:ext cx="4140200" cy="4038600"/>
        </p:xfrm>
        <a:graphic>
          <a:graphicData uri="http://schemas.openxmlformats.org/presentationml/2006/ole">
            <mc:AlternateContent xmlns:mc="http://schemas.openxmlformats.org/markup-compatibility/2006">
              <mc:Choice xmlns:v="urn:schemas-microsoft-com:vml" Requires="v">
                <p:oleObj spid="_x0000_s8288" r:id="rId12" imgW="4139543" imgH="4041998" progId="Excel.Chart.8">
                  <p:embed/>
                </p:oleObj>
              </mc:Choice>
              <mc:Fallback>
                <p:oleObj r:id="rId12" imgW="4139543" imgH="4041998" progId="Excel.Chart.8">
                  <p:embed/>
                  <p:pic>
                    <p:nvPicPr>
                      <p:cNvPr id="0" name=""/>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800" y="1441450"/>
                        <a:ext cx="4140200" cy="403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8"/>
          <p:cNvSpPr/>
          <p:nvPr/>
        </p:nvSpPr>
        <p:spPr>
          <a:xfrm>
            <a:off x="891611" y="2509700"/>
            <a:ext cx="2255378" cy="156966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a:t>
            </a:r>
          </a:p>
        </p:txBody>
      </p:sp>
    </p:spTree>
    <p:extLst>
      <p:ext uri="{BB962C8B-B14F-4D97-AF65-F5344CB8AC3E}">
        <p14:creationId xmlns:p14="http://schemas.microsoft.com/office/powerpoint/2010/main" val="8305205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p:cNvSpPr txBox="1">
            <a:spLocks noChangeArrowheads="1"/>
          </p:cNvSpPr>
          <p:nvPr/>
        </p:nvSpPr>
        <p:spPr bwMode="auto">
          <a:xfrm>
            <a:off x="190500" y="311150"/>
            <a:ext cx="8763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0"/>
              </a:spcBef>
            </a:pPr>
            <a:r>
              <a:rPr lang="en-US" sz="4400" dirty="0">
                <a:latin typeface="+mj-lt"/>
                <a:ea typeface="+mj-ea"/>
                <a:cs typeface="+mj-cs"/>
              </a:rPr>
              <a:t>Energy Spend – West Village</a:t>
            </a:r>
          </a:p>
        </p:txBody>
      </p:sp>
      <p:graphicFrame>
        <p:nvGraphicFramePr>
          <p:cNvPr id="40963" name="Chart 1"/>
          <p:cNvGraphicFramePr>
            <a:graphicFrameLocks/>
          </p:cNvGraphicFramePr>
          <p:nvPr/>
        </p:nvGraphicFramePr>
        <p:xfrm>
          <a:off x="-60325" y="1485900"/>
          <a:ext cx="4140200" cy="4038600"/>
        </p:xfrm>
        <a:graphic>
          <a:graphicData uri="http://schemas.openxmlformats.org/presentationml/2006/ole">
            <mc:AlternateContent xmlns:mc="http://schemas.openxmlformats.org/markup-compatibility/2006">
              <mc:Choice xmlns:v="urn:schemas-microsoft-com:vml" Requires="v">
                <p:oleObj spid="_x0000_s9280" r:id="rId5" imgW="4139543" imgH="4035902" progId="Excel.Chart.8">
                  <p:embed/>
                </p:oleObj>
              </mc:Choice>
              <mc:Fallback>
                <p:oleObj r:id="rId5" imgW="4139543" imgH="4035902"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25" y="1485900"/>
                        <a:ext cx="4140200" cy="403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Arrow Connector 8"/>
          <p:cNvCxnSpPr/>
          <p:nvPr/>
        </p:nvCxnSpPr>
        <p:spPr>
          <a:xfrm>
            <a:off x="3810000" y="3294063"/>
            <a:ext cx="1554163" cy="0"/>
          </a:xfrm>
          <a:prstGeom prst="straightConnector1">
            <a:avLst/>
          </a:prstGeom>
          <a:ln w="698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p:nvSpPr>
        <p:spPr bwMode="auto">
          <a:xfrm>
            <a:off x="3932238" y="3505200"/>
            <a:ext cx="1554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dirty="0">
                <a:solidFill>
                  <a:srgbClr val="000000"/>
                </a:solidFill>
                <a:latin typeface="Calibri" pitchFamily="34" charset="0"/>
              </a:rPr>
              <a:t>Energy Efficiency Measures</a:t>
            </a:r>
          </a:p>
        </p:txBody>
      </p:sp>
      <p:graphicFrame>
        <p:nvGraphicFramePr>
          <p:cNvPr id="12" name="Chart 11"/>
          <p:cNvGraphicFramePr>
            <a:graphicFrameLocks/>
          </p:cNvGraphicFramePr>
          <p:nvPr>
            <p:extLst>
              <p:ext uri="{D42A27DB-BD31-4B8C-83A1-F6EECF244321}">
                <p14:modId xmlns:p14="http://schemas.microsoft.com/office/powerpoint/2010/main" val="943590892"/>
              </p:ext>
            </p:extLst>
          </p:nvPr>
        </p:nvGraphicFramePr>
        <p:xfrm>
          <a:off x="5066515" y="1479550"/>
          <a:ext cx="4178497" cy="4051300"/>
        </p:xfrm>
        <a:graphic>
          <a:graphicData uri="http://schemas.openxmlformats.org/drawingml/2006/chart">
            <c:chart xmlns:c="http://schemas.openxmlformats.org/drawingml/2006/chart" xmlns:r="http://schemas.openxmlformats.org/officeDocument/2006/relationships" r:id="rId7"/>
          </a:graphicData>
        </a:graphic>
      </p:graphicFrame>
      <p:sp>
        <p:nvSpPr>
          <p:cNvPr id="13" name="Rectangle 12"/>
          <p:cNvSpPr/>
          <p:nvPr/>
        </p:nvSpPr>
        <p:spPr>
          <a:xfrm>
            <a:off x="6028075" y="2509700"/>
            <a:ext cx="2255378" cy="156966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a:t>
            </a:r>
          </a:p>
        </p:txBody>
      </p:sp>
      <p:graphicFrame>
        <p:nvGraphicFramePr>
          <p:cNvPr id="40968" name="Chart 13"/>
          <p:cNvGraphicFramePr>
            <a:graphicFrameLocks/>
          </p:cNvGraphicFramePr>
          <p:nvPr/>
        </p:nvGraphicFramePr>
        <p:xfrm>
          <a:off x="-50800" y="1441450"/>
          <a:ext cx="4140200" cy="4038600"/>
        </p:xfrm>
        <a:graphic>
          <a:graphicData uri="http://schemas.openxmlformats.org/presentationml/2006/ole">
            <mc:AlternateContent xmlns:mc="http://schemas.openxmlformats.org/markup-compatibility/2006">
              <mc:Choice xmlns:v="urn:schemas-microsoft-com:vml" Requires="v">
                <p:oleObj spid="_x0000_s9281" r:id="rId9" imgW="4139543" imgH="4041998" progId="Excel.Chart.8">
                  <p:embed/>
                </p:oleObj>
              </mc:Choice>
              <mc:Fallback>
                <p:oleObj r:id="rId9" imgW="4139543" imgH="4041998" progId="Excel.Chart.8">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00" y="1441450"/>
                        <a:ext cx="4140200" cy="403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4"/>
          <p:cNvSpPr/>
          <p:nvPr/>
        </p:nvSpPr>
        <p:spPr>
          <a:xfrm>
            <a:off x="891611" y="2509700"/>
            <a:ext cx="2255378" cy="156966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a:t>
            </a:r>
          </a:p>
        </p:txBody>
      </p:sp>
    </p:spTree>
    <p:extLst>
      <p:ext uri="{BB962C8B-B14F-4D97-AF65-F5344CB8AC3E}">
        <p14:creationId xmlns:p14="http://schemas.microsoft.com/office/powerpoint/2010/main" val="132609015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2"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6984" y="274638"/>
            <a:ext cx="7007016" cy="1143000"/>
          </a:xfrm>
        </p:spPr>
        <p:txBody>
          <a:bodyPr/>
          <a:lstStyle/>
          <a:p>
            <a:r>
              <a:rPr lang="en-US" dirty="0" smtClean="0"/>
              <a:t>Green Buildings</a:t>
            </a:r>
            <a:endParaRPr lang="en-US" dirty="0"/>
          </a:p>
        </p:txBody>
      </p:sp>
      <p:sp>
        <p:nvSpPr>
          <p:cNvPr id="3" name="Content Placeholder 2"/>
          <p:cNvSpPr>
            <a:spLocks noGrp="1"/>
          </p:cNvSpPr>
          <p:nvPr>
            <p:ph idx="1"/>
          </p:nvPr>
        </p:nvSpPr>
        <p:spPr>
          <a:xfrm>
            <a:off x="2286000" y="1600200"/>
            <a:ext cx="6781800" cy="5029200"/>
          </a:xfrm>
        </p:spPr>
        <p:txBody>
          <a:bodyPr>
            <a:normAutofit fontScale="62500" lnSpcReduction="20000"/>
          </a:bodyPr>
          <a:lstStyle/>
          <a:p>
            <a:r>
              <a:rPr lang="en-US" b="1" dirty="0" smtClean="0"/>
              <a:t>Goals</a:t>
            </a:r>
          </a:p>
          <a:p>
            <a:pPr lvl="1"/>
            <a:r>
              <a:rPr lang="en-US" dirty="0" smtClean="0"/>
              <a:t>Out perform Title 24 by at least 20% strive for 30%</a:t>
            </a:r>
          </a:p>
          <a:p>
            <a:pPr lvl="2"/>
            <a:r>
              <a:rPr lang="en-US" dirty="0" smtClean="0"/>
              <a:t>Campus goal – 25% strive for 30%</a:t>
            </a:r>
          </a:p>
          <a:p>
            <a:pPr lvl="1"/>
            <a:r>
              <a:rPr lang="en-US" dirty="0" smtClean="0"/>
              <a:t>LEED Silver or better new construction</a:t>
            </a:r>
          </a:p>
          <a:p>
            <a:pPr lvl="1"/>
            <a:r>
              <a:rPr lang="en-US" dirty="0" smtClean="0"/>
              <a:t>LEED Registered or better for large renovations</a:t>
            </a:r>
          </a:p>
          <a:p>
            <a:pPr>
              <a:spcBef>
                <a:spcPts val="1200"/>
              </a:spcBef>
            </a:pPr>
            <a:r>
              <a:rPr lang="en-US" b="1" dirty="0" smtClean="0"/>
              <a:t>Status</a:t>
            </a:r>
          </a:p>
          <a:p>
            <a:pPr lvl="1"/>
            <a:r>
              <a:rPr lang="en-US" dirty="0" smtClean="0"/>
              <a:t>LEED Platinum</a:t>
            </a:r>
          </a:p>
          <a:p>
            <a:pPr lvl="2"/>
            <a:r>
              <a:rPr lang="en-US" dirty="0" smtClean="0"/>
              <a:t>Gallagher Hall and Conference Center</a:t>
            </a:r>
          </a:p>
          <a:p>
            <a:pPr lvl="2"/>
            <a:r>
              <a:rPr lang="en-US" dirty="0" smtClean="0"/>
              <a:t>Gladys Valley Hall</a:t>
            </a:r>
          </a:p>
          <a:p>
            <a:pPr lvl="2"/>
            <a:r>
              <a:rPr lang="en-US" dirty="0" smtClean="0"/>
              <a:t>Student Community Center</a:t>
            </a:r>
          </a:p>
          <a:p>
            <a:pPr lvl="2"/>
            <a:r>
              <a:rPr lang="en-US" dirty="0" smtClean="0"/>
              <a:t>Tahoe Center for Environmental Sciences</a:t>
            </a:r>
          </a:p>
          <a:p>
            <a:pPr lvl="2"/>
            <a:r>
              <a:rPr lang="en-US" dirty="0" smtClean="0"/>
              <a:t>Teaching &amp; Research Winery and Food Science Laboratory</a:t>
            </a:r>
          </a:p>
          <a:p>
            <a:pPr lvl="1"/>
            <a:r>
              <a:rPr lang="en-US" dirty="0" smtClean="0"/>
              <a:t>LEED Gold</a:t>
            </a:r>
          </a:p>
          <a:p>
            <a:pPr lvl="2"/>
            <a:r>
              <a:rPr lang="en-US" dirty="0" smtClean="0"/>
              <a:t>Coffee House renovation (CI)</a:t>
            </a:r>
          </a:p>
          <a:p>
            <a:pPr lvl="2"/>
            <a:r>
              <a:rPr lang="en-US" dirty="0" smtClean="0"/>
              <a:t>Cuarto Dining Commons (CI)</a:t>
            </a:r>
          </a:p>
          <a:p>
            <a:pPr lvl="2"/>
            <a:r>
              <a:rPr lang="en-US" dirty="0" smtClean="0"/>
              <a:t>Robbins Hall renovation (CI)</a:t>
            </a:r>
          </a:p>
          <a:p>
            <a:pPr lvl="2"/>
            <a:r>
              <a:rPr lang="en-US" dirty="0" smtClean="0"/>
              <a:t>Student Health and Wellness Center</a:t>
            </a:r>
          </a:p>
          <a:p>
            <a:pPr lvl="2"/>
            <a:r>
              <a:rPr lang="en-US" dirty="0" smtClean="0"/>
              <a:t>Tercero Student Housing: Wall, Campbell &amp; Potter Halls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43576" y="2343577"/>
            <a:ext cx="6858000" cy="217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3472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13" end="13"/>
                                            </p:txEl>
                                          </p:spTgt>
                                        </p:tgtEl>
                                        <p:attrNameLst>
                                          <p:attrName>style.visibility</p:attrName>
                                        </p:attrNameLst>
                                      </p:cBhvr>
                                      <p:to>
                                        <p:strVal val="visible"/>
                                      </p:to>
                                    </p:set>
                                    <p:animEffect transition="in" filter="fade">
                                      <p:cBhvr>
                                        <p:cTn id="50" dur="500"/>
                                        <p:tgtEl>
                                          <p:spTgt spid="3">
                                            <p:txEl>
                                              <p:pRg st="13" end="13"/>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animEffect transition="in" filter="fade">
                                      <p:cBhvr>
                                        <p:cTn id="53" dur="500"/>
                                        <p:tgtEl>
                                          <p:spTgt spid="3">
                                            <p:txEl>
                                              <p:pRg st="14" end="14"/>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15" end="15"/>
                                            </p:txEl>
                                          </p:spTgt>
                                        </p:tgtEl>
                                        <p:attrNameLst>
                                          <p:attrName>style.visibility</p:attrName>
                                        </p:attrNameLst>
                                      </p:cBhvr>
                                      <p:to>
                                        <p:strVal val="visible"/>
                                      </p:to>
                                    </p:set>
                                    <p:animEffect transition="in" filter="fade">
                                      <p:cBhvr>
                                        <p:cTn id="56" dur="500"/>
                                        <p:tgtEl>
                                          <p:spTgt spid="3">
                                            <p:txEl>
                                              <p:pRg st="15" end="15"/>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16" end="16"/>
                                            </p:txEl>
                                          </p:spTgt>
                                        </p:tgtEl>
                                        <p:attrNameLst>
                                          <p:attrName>style.visibility</p:attrName>
                                        </p:attrNameLst>
                                      </p:cBhvr>
                                      <p:to>
                                        <p:strVal val="visible"/>
                                      </p:to>
                                    </p:set>
                                    <p:animEffect transition="in" filter="fade">
                                      <p:cBhvr>
                                        <p:cTn id="59" dur="500"/>
                                        <p:tgtEl>
                                          <p:spTgt spid="3">
                                            <p:txEl>
                                              <p:pRg st="16" end="16"/>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17" end="17"/>
                                            </p:txEl>
                                          </p:spTgt>
                                        </p:tgtEl>
                                        <p:attrNameLst>
                                          <p:attrName>style.visibility</p:attrName>
                                        </p:attrNameLst>
                                      </p:cBhvr>
                                      <p:to>
                                        <p:strVal val="visible"/>
                                      </p:to>
                                    </p:set>
                                    <p:animEffect transition="in" filter="fade">
                                      <p:cBhvr>
                                        <p:cTn id="62"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190500" y="311150"/>
            <a:ext cx="8763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0"/>
              </a:spcBef>
            </a:pPr>
            <a:r>
              <a:rPr lang="en-US" sz="4000" dirty="0">
                <a:latin typeface="+mj-lt"/>
                <a:ea typeface="+mj-ea"/>
                <a:cs typeface="+mj-cs"/>
              </a:rPr>
              <a:t>West Village Energy Initiative </a:t>
            </a:r>
          </a:p>
          <a:p>
            <a:pPr algn="ctr" eaLnBrk="1" hangingPunct="1">
              <a:spcBef>
                <a:spcPct val="0"/>
              </a:spcBef>
            </a:pPr>
            <a:r>
              <a:rPr lang="en-US" sz="4000" dirty="0">
                <a:latin typeface="+mj-lt"/>
                <a:ea typeface="+mj-ea"/>
                <a:cs typeface="+mj-cs"/>
              </a:rPr>
              <a:t>Status</a:t>
            </a:r>
          </a:p>
        </p:txBody>
      </p:sp>
      <p:sp>
        <p:nvSpPr>
          <p:cNvPr id="5" name="TextBox 4"/>
          <p:cNvSpPr txBox="1">
            <a:spLocks noChangeArrowheads="1"/>
          </p:cNvSpPr>
          <p:nvPr/>
        </p:nvSpPr>
        <p:spPr bwMode="auto">
          <a:xfrm>
            <a:off x="533400" y="1872865"/>
            <a:ext cx="8077200" cy="52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4813" indent="-40481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indent="-342900" eaLnBrk="1" hangingPunct="1">
              <a:spcBef>
                <a:spcPct val="20000"/>
              </a:spcBef>
              <a:spcAft>
                <a:spcPts val="1200"/>
              </a:spcAft>
              <a:buFont typeface="Arial" pitchFamily="34" charset="0"/>
              <a:buChar char="•"/>
            </a:pPr>
            <a:r>
              <a:rPr lang="en-US" sz="2800" b="1" dirty="0">
                <a:latin typeface="+mn-lt"/>
              </a:rPr>
              <a:t>All apartments completed and occupied</a:t>
            </a:r>
          </a:p>
          <a:p>
            <a:pPr marL="342900" indent="-342900" eaLnBrk="1" hangingPunct="1">
              <a:spcBef>
                <a:spcPct val="20000"/>
              </a:spcBef>
              <a:spcAft>
                <a:spcPts val="1200"/>
              </a:spcAft>
              <a:buFont typeface="Arial" pitchFamily="34" charset="0"/>
              <a:buChar char="•"/>
            </a:pPr>
            <a:r>
              <a:rPr lang="en-US" sz="2800" b="1" dirty="0">
                <a:latin typeface="+mn-lt"/>
              </a:rPr>
              <a:t>Nearly 4 megawatts of solar panels installed</a:t>
            </a:r>
          </a:p>
          <a:p>
            <a:pPr marL="342900" indent="-342900" eaLnBrk="1" hangingPunct="1">
              <a:spcBef>
                <a:spcPct val="20000"/>
              </a:spcBef>
              <a:spcAft>
                <a:spcPts val="1200"/>
              </a:spcAft>
              <a:buFont typeface="Arial" pitchFamily="34" charset="0"/>
              <a:buChar char="•"/>
            </a:pPr>
            <a:r>
              <a:rPr lang="en-US" sz="2800" b="1" dirty="0">
                <a:latin typeface="+mn-lt"/>
              </a:rPr>
              <a:t>For March 2012 through February 2013</a:t>
            </a:r>
          </a:p>
          <a:p>
            <a:pPr marL="914400" lvl="1" indent="-457200" eaLnBrk="1" hangingPunct="1">
              <a:spcAft>
                <a:spcPts val="1200"/>
              </a:spcAft>
              <a:buFont typeface="Courier New" panose="02070309020205020404" pitchFamily="49" charset="0"/>
              <a:buChar char="o"/>
            </a:pPr>
            <a:r>
              <a:rPr lang="en-US" sz="2400" dirty="0" smtClean="0">
                <a:solidFill>
                  <a:srgbClr val="000000"/>
                </a:solidFill>
                <a:latin typeface="Futura UC Davis Book"/>
                <a:cs typeface="Arial" pitchFamily="34" charset="0"/>
              </a:rPr>
              <a:t>Production = 87% of consumption</a:t>
            </a:r>
          </a:p>
          <a:p>
            <a:pPr marL="342900" indent="-342900" eaLnBrk="1" hangingPunct="1">
              <a:spcBef>
                <a:spcPct val="20000"/>
              </a:spcBef>
              <a:spcAft>
                <a:spcPts val="1200"/>
              </a:spcAft>
              <a:buFont typeface="Arial" pitchFamily="34" charset="0"/>
              <a:buChar char="•"/>
            </a:pPr>
            <a:r>
              <a:rPr lang="en-US" sz="2800" b="1" dirty="0">
                <a:latin typeface="+mn-lt"/>
              </a:rPr>
              <a:t>Lessons learned</a:t>
            </a:r>
          </a:p>
          <a:p>
            <a:pPr marL="914400" lvl="1" indent="-457200" eaLnBrk="1" hangingPunct="1">
              <a:spcAft>
                <a:spcPts val="1200"/>
              </a:spcAft>
              <a:buFont typeface="Courier New" panose="02070309020205020404" pitchFamily="49" charset="0"/>
              <a:buChar char="o"/>
            </a:pPr>
            <a:r>
              <a:rPr lang="en-US" sz="2400" dirty="0">
                <a:solidFill>
                  <a:srgbClr val="000000"/>
                </a:solidFill>
                <a:latin typeface="Futura UC Davis Book"/>
                <a:cs typeface="Arial" pitchFamily="34" charset="0"/>
              </a:rPr>
              <a:t>Commissioning issues</a:t>
            </a:r>
          </a:p>
          <a:p>
            <a:pPr marL="914400" lvl="1" indent="-457200" eaLnBrk="1" hangingPunct="1">
              <a:spcAft>
                <a:spcPts val="1200"/>
              </a:spcAft>
              <a:buFont typeface="Courier New" panose="02070309020205020404" pitchFamily="49" charset="0"/>
              <a:buChar char="o"/>
            </a:pPr>
            <a:r>
              <a:rPr lang="en-US" sz="2400" dirty="0">
                <a:solidFill>
                  <a:srgbClr val="000000"/>
                </a:solidFill>
                <a:latin typeface="Futura UC Davis Book"/>
                <a:cs typeface="Arial" pitchFamily="34" charset="0"/>
              </a:rPr>
              <a:t>Modeling assumptions</a:t>
            </a:r>
          </a:p>
          <a:p>
            <a:pPr marL="914400" lvl="1" indent="-457200" eaLnBrk="1" hangingPunct="1">
              <a:spcAft>
                <a:spcPts val="1200"/>
              </a:spcAft>
              <a:buFont typeface="Courier New" panose="02070309020205020404" pitchFamily="49" charset="0"/>
              <a:buChar char="o"/>
            </a:pPr>
            <a:r>
              <a:rPr lang="en-US" sz="2400" dirty="0">
                <a:solidFill>
                  <a:srgbClr val="000000"/>
                </a:solidFill>
                <a:latin typeface="Futura UC Davis Book"/>
                <a:cs typeface="Arial" pitchFamily="34" charset="0"/>
              </a:rPr>
              <a:t>Occupant behavior variability</a:t>
            </a:r>
          </a:p>
          <a:p>
            <a:pPr eaLnBrk="1" hangingPunct="1">
              <a:spcAft>
                <a:spcPts val="600"/>
              </a:spcAft>
              <a:buFont typeface="Arial" pitchFamily="34" charset="0"/>
              <a:buChar char="•"/>
            </a:pPr>
            <a:endParaRPr lang="en-US" sz="2800" dirty="0">
              <a:solidFill>
                <a:srgbClr val="000000"/>
              </a:solidFill>
              <a:cs typeface="Arial" pitchFamily="34" charset="0"/>
            </a:endParaRPr>
          </a:p>
        </p:txBody>
      </p:sp>
    </p:spTree>
    <p:extLst>
      <p:ext uri="{BB962C8B-B14F-4D97-AF65-F5344CB8AC3E}">
        <p14:creationId xmlns:p14="http://schemas.microsoft.com/office/powerpoint/2010/main" val="326411299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2172" y="274638"/>
            <a:ext cx="6951828" cy="1143000"/>
          </a:xfrm>
        </p:spPr>
        <p:txBody>
          <a:bodyPr>
            <a:normAutofit/>
          </a:bodyPr>
          <a:lstStyle/>
          <a:p>
            <a:r>
              <a:rPr lang="en-US" dirty="0" smtClean="0"/>
              <a:t>Case for Sustainability</a:t>
            </a:r>
            <a:endParaRPr lang="en-US" dirty="0"/>
          </a:p>
        </p:txBody>
      </p:sp>
      <p:sp>
        <p:nvSpPr>
          <p:cNvPr id="3" name="Content Placeholder 2"/>
          <p:cNvSpPr>
            <a:spLocks noGrp="1"/>
          </p:cNvSpPr>
          <p:nvPr>
            <p:ph idx="1"/>
          </p:nvPr>
        </p:nvSpPr>
        <p:spPr>
          <a:xfrm>
            <a:off x="2192172" y="1295400"/>
            <a:ext cx="6723228" cy="4876800"/>
          </a:xfrm>
        </p:spPr>
        <p:txBody>
          <a:bodyPr>
            <a:normAutofit lnSpcReduction="10000"/>
          </a:bodyPr>
          <a:lstStyle/>
          <a:p>
            <a:r>
              <a:rPr lang="en-US" sz="2800" b="1" dirty="0" smtClean="0"/>
              <a:t>Fulfill public policy goals</a:t>
            </a:r>
          </a:p>
          <a:p>
            <a:pPr>
              <a:spcBef>
                <a:spcPts val="1200"/>
              </a:spcBef>
            </a:pPr>
            <a:r>
              <a:rPr lang="en-US" sz="2800" b="1" dirty="0" smtClean="0"/>
              <a:t>Cost savings</a:t>
            </a:r>
          </a:p>
          <a:p>
            <a:pPr lvl="1"/>
            <a:r>
              <a:rPr lang="en-US" sz="2400" dirty="0"/>
              <a:t>Energy use</a:t>
            </a:r>
          </a:p>
          <a:p>
            <a:pPr lvl="1"/>
            <a:r>
              <a:rPr lang="en-US" sz="2400" dirty="0"/>
              <a:t>Water use</a:t>
            </a:r>
          </a:p>
          <a:p>
            <a:pPr lvl="1"/>
            <a:r>
              <a:rPr lang="en-US" sz="2400" dirty="0"/>
              <a:t>Waste </a:t>
            </a:r>
            <a:r>
              <a:rPr lang="en-US" sz="2400" dirty="0" smtClean="0"/>
              <a:t>reduction</a:t>
            </a:r>
          </a:p>
          <a:p>
            <a:r>
              <a:rPr lang="en-US" sz="2800" b="1" dirty="0"/>
              <a:t>Academic-Staff Linkages</a:t>
            </a:r>
          </a:p>
          <a:p>
            <a:pPr lvl="1"/>
            <a:r>
              <a:rPr lang="en-US" sz="2400" dirty="0"/>
              <a:t>West Village Energy &amp;Transportation Hub</a:t>
            </a:r>
          </a:p>
          <a:p>
            <a:r>
              <a:rPr lang="en-US" sz="2800" b="1" dirty="0"/>
              <a:t>Brand recognition</a:t>
            </a:r>
          </a:p>
          <a:p>
            <a:pPr lvl="1"/>
            <a:r>
              <a:rPr lang="en-US" sz="2400" dirty="0" smtClean="0"/>
              <a:t>Sierra Magazine #1 ranking</a:t>
            </a:r>
          </a:p>
          <a:p>
            <a:pPr lvl="1"/>
            <a:r>
              <a:rPr lang="en-US" sz="2400" dirty="0" smtClean="0"/>
              <a:t>#9 in </a:t>
            </a:r>
            <a:r>
              <a:rPr lang="en-US" sz="2400" dirty="0" err="1" smtClean="0"/>
              <a:t>GreenMetric</a:t>
            </a:r>
            <a:r>
              <a:rPr lang="en-US" sz="2400" dirty="0" smtClean="0"/>
              <a:t> </a:t>
            </a:r>
            <a:r>
              <a:rPr lang="en-US" sz="2400" dirty="0"/>
              <a:t>World University Ranking</a:t>
            </a:r>
            <a:endParaRPr lang="en-US" sz="2400" dirty="0" smtClean="0"/>
          </a:p>
          <a:p>
            <a:pPr lvl="1"/>
            <a:r>
              <a:rPr lang="en-US" sz="2400" dirty="0" smtClean="0"/>
              <a:t>STARS gold</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65490" y="2340090"/>
            <a:ext cx="6858000" cy="217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069444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990600"/>
            <a:ext cx="41910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p:cNvPicPr>
            <a:picLocks noChangeAspect="1" noChangeArrowheads="1"/>
          </p:cNvPicPr>
          <p:nvPr/>
        </p:nvPicPr>
        <p:blipFill>
          <a:blip r:embed="rId3">
            <a:extLst>
              <a:ext uri="{28A0092B-C50C-407E-A947-70E740481C1C}">
                <a14:useLocalDpi xmlns:a14="http://schemas.microsoft.com/office/drawing/2010/main" val="0"/>
              </a:ext>
            </a:extLst>
          </a:blip>
          <a:srcRect t="5640"/>
          <a:stretch>
            <a:fillRect/>
          </a:stretch>
        </p:blipFill>
        <p:spPr bwMode="auto">
          <a:xfrm>
            <a:off x="828675" y="1817688"/>
            <a:ext cx="4343400" cy="53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p:cNvPicPr>
            <a:picLocks noChangeAspect="1" noChangeArrowheads="1"/>
          </p:cNvPicPr>
          <p:nvPr/>
        </p:nvPicPr>
        <p:blipFill>
          <a:blip r:embed="rId4">
            <a:extLst>
              <a:ext uri="{28A0092B-C50C-407E-A947-70E740481C1C}">
                <a14:useLocalDpi xmlns:a14="http://schemas.microsoft.com/office/drawing/2010/main" val="0"/>
              </a:ext>
            </a:extLst>
          </a:blip>
          <a:srcRect t="1077"/>
          <a:stretch>
            <a:fillRect/>
          </a:stretch>
        </p:blipFill>
        <p:spPr bwMode="auto">
          <a:xfrm>
            <a:off x="1828800" y="1027113"/>
            <a:ext cx="6924675"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678113"/>
            <a:ext cx="54864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038" y="1563688"/>
            <a:ext cx="521970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2057400"/>
            <a:ext cx="5016500"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 Box 2"/>
          <p:cNvSpPr txBox="1">
            <a:spLocks noChangeArrowheads="1"/>
          </p:cNvSpPr>
          <p:nvPr/>
        </p:nvSpPr>
        <p:spPr bwMode="auto">
          <a:xfrm>
            <a:off x="304800" y="190500"/>
            <a:ext cx="8610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4400" dirty="0">
                <a:latin typeface="+mj-lt"/>
                <a:ea typeface="+mj-ea"/>
                <a:cs typeface="+mj-cs"/>
              </a:rPr>
              <a:t>West Village </a:t>
            </a:r>
            <a:r>
              <a:rPr lang="en-US" sz="4400" dirty="0" smtClean="0">
                <a:latin typeface="+mj-lt"/>
                <a:ea typeface="+mj-ea"/>
                <a:cs typeface="+mj-cs"/>
              </a:rPr>
              <a:t>Press</a:t>
            </a:r>
            <a:endParaRPr lang="en-US" sz="4400" dirty="0">
              <a:latin typeface="+mj-lt"/>
              <a:ea typeface="+mj-ea"/>
              <a:cs typeface="+mj-cs"/>
            </a:endParaRPr>
          </a:p>
        </p:txBody>
      </p:sp>
    </p:spTree>
    <p:extLst>
      <p:ext uri="{BB962C8B-B14F-4D97-AF65-F5344CB8AC3E}">
        <p14:creationId xmlns:p14="http://schemas.microsoft.com/office/powerpoint/2010/main" val="21927836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6804"/>
                                        </p:tgtEl>
                                        <p:attrNameLst>
                                          <p:attrName>style.visibility</p:attrName>
                                        </p:attrNameLst>
                                      </p:cBhvr>
                                      <p:to>
                                        <p:strVal val="visible"/>
                                      </p:to>
                                    </p:set>
                                    <p:anim calcmode="lin" valueType="num">
                                      <p:cBhvr>
                                        <p:cTn id="7" dur="500" fill="hold"/>
                                        <p:tgtEl>
                                          <p:spTgt spid="76804"/>
                                        </p:tgtEl>
                                        <p:attrNameLst>
                                          <p:attrName>ppt_w</p:attrName>
                                        </p:attrNameLst>
                                      </p:cBhvr>
                                      <p:tavLst>
                                        <p:tav tm="0">
                                          <p:val>
                                            <p:fltVal val="0"/>
                                          </p:val>
                                        </p:tav>
                                        <p:tav tm="100000">
                                          <p:val>
                                            <p:strVal val="#ppt_w"/>
                                          </p:val>
                                        </p:tav>
                                      </p:tavLst>
                                    </p:anim>
                                    <p:anim calcmode="lin" valueType="num">
                                      <p:cBhvr>
                                        <p:cTn id="8" dur="500" fill="hold"/>
                                        <p:tgtEl>
                                          <p:spTgt spid="76804"/>
                                        </p:tgtEl>
                                        <p:attrNameLst>
                                          <p:attrName>ppt_h</p:attrName>
                                        </p:attrNameLst>
                                      </p:cBhvr>
                                      <p:tavLst>
                                        <p:tav tm="0">
                                          <p:val>
                                            <p:fltVal val="0"/>
                                          </p:val>
                                        </p:tav>
                                        <p:tav tm="100000">
                                          <p:val>
                                            <p:strVal val="#ppt_h"/>
                                          </p:val>
                                        </p:tav>
                                      </p:tavLst>
                                    </p:anim>
                                    <p:animEffect transition="in" filter="fade">
                                      <p:cBhvr>
                                        <p:cTn id="9" dur="500"/>
                                        <p:tgtEl>
                                          <p:spTgt spid="7680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6805"/>
                                        </p:tgtEl>
                                        <p:attrNameLst>
                                          <p:attrName>style.visibility</p:attrName>
                                        </p:attrNameLst>
                                      </p:cBhvr>
                                      <p:to>
                                        <p:strVal val="visible"/>
                                      </p:to>
                                    </p:set>
                                    <p:anim calcmode="lin" valueType="num">
                                      <p:cBhvr>
                                        <p:cTn id="14" dur="500" fill="hold"/>
                                        <p:tgtEl>
                                          <p:spTgt spid="76805"/>
                                        </p:tgtEl>
                                        <p:attrNameLst>
                                          <p:attrName>ppt_w</p:attrName>
                                        </p:attrNameLst>
                                      </p:cBhvr>
                                      <p:tavLst>
                                        <p:tav tm="0">
                                          <p:val>
                                            <p:fltVal val="0"/>
                                          </p:val>
                                        </p:tav>
                                        <p:tav tm="100000">
                                          <p:val>
                                            <p:strVal val="#ppt_w"/>
                                          </p:val>
                                        </p:tav>
                                      </p:tavLst>
                                    </p:anim>
                                    <p:anim calcmode="lin" valueType="num">
                                      <p:cBhvr>
                                        <p:cTn id="15" dur="500" fill="hold"/>
                                        <p:tgtEl>
                                          <p:spTgt spid="76805"/>
                                        </p:tgtEl>
                                        <p:attrNameLst>
                                          <p:attrName>ppt_h</p:attrName>
                                        </p:attrNameLst>
                                      </p:cBhvr>
                                      <p:tavLst>
                                        <p:tav tm="0">
                                          <p:val>
                                            <p:fltVal val="0"/>
                                          </p:val>
                                        </p:tav>
                                        <p:tav tm="100000">
                                          <p:val>
                                            <p:strVal val="#ppt_h"/>
                                          </p:val>
                                        </p:tav>
                                      </p:tavLst>
                                    </p:anim>
                                    <p:animEffect transition="in" filter="fade">
                                      <p:cBhvr>
                                        <p:cTn id="16" dur="500"/>
                                        <p:tgtEl>
                                          <p:spTgt spid="7680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76806"/>
                                        </p:tgtEl>
                                        <p:attrNameLst>
                                          <p:attrName>style.visibility</p:attrName>
                                        </p:attrNameLst>
                                      </p:cBhvr>
                                      <p:to>
                                        <p:strVal val="visible"/>
                                      </p:to>
                                    </p:set>
                                    <p:anim calcmode="lin" valueType="num">
                                      <p:cBhvr>
                                        <p:cTn id="21" dur="500" fill="hold"/>
                                        <p:tgtEl>
                                          <p:spTgt spid="76806"/>
                                        </p:tgtEl>
                                        <p:attrNameLst>
                                          <p:attrName>ppt_w</p:attrName>
                                        </p:attrNameLst>
                                      </p:cBhvr>
                                      <p:tavLst>
                                        <p:tav tm="0">
                                          <p:val>
                                            <p:fltVal val="0"/>
                                          </p:val>
                                        </p:tav>
                                        <p:tav tm="100000">
                                          <p:val>
                                            <p:strVal val="#ppt_w"/>
                                          </p:val>
                                        </p:tav>
                                      </p:tavLst>
                                    </p:anim>
                                    <p:anim calcmode="lin" valueType="num">
                                      <p:cBhvr>
                                        <p:cTn id="22" dur="500" fill="hold"/>
                                        <p:tgtEl>
                                          <p:spTgt spid="76806"/>
                                        </p:tgtEl>
                                        <p:attrNameLst>
                                          <p:attrName>ppt_h</p:attrName>
                                        </p:attrNameLst>
                                      </p:cBhvr>
                                      <p:tavLst>
                                        <p:tav tm="0">
                                          <p:val>
                                            <p:fltVal val="0"/>
                                          </p:val>
                                        </p:tav>
                                        <p:tav tm="100000">
                                          <p:val>
                                            <p:strVal val="#ppt_h"/>
                                          </p:val>
                                        </p:tav>
                                      </p:tavLst>
                                    </p:anim>
                                    <p:animEffect transition="in" filter="fade">
                                      <p:cBhvr>
                                        <p:cTn id="23" dur="500"/>
                                        <p:tgtEl>
                                          <p:spTgt spid="7680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76807"/>
                                        </p:tgtEl>
                                        <p:attrNameLst>
                                          <p:attrName>style.visibility</p:attrName>
                                        </p:attrNameLst>
                                      </p:cBhvr>
                                      <p:to>
                                        <p:strVal val="visible"/>
                                      </p:to>
                                    </p:set>
                                    <p:anim calcmode="lin" valueType="num">
                                      <p:cBhvr>
                                        <p:cTn id="28" dur="500" fill="hold"/>
                                        <p:tgtEl>
                                          <p:spTgt spid="76807"/>
                                        </p:tgtEl>
                                        <p:attrNameLst>
                                          <p:attrName>ppt_w</p:attrName>
                                        </p:attrNameLst>
                                      </p:cBhvr>
                                      <p:tavLst>
                                        <p:tav tm="0">
                                          <p:val>
                                            <p:fltVal val="0"/>
                                          </p:val>
                                        </p:tav>
                                        <p:tav tm="100000">
                                          <p:val>
                                            <p:strVal val="#ppt_w"/>
                                          </p:val>
                                        </p:tav>
                                      </p:tavLst>
                                    </p:anim>
                                    <p:anim calcmode="lin" valueType="num">
                                      <p:cBhvr>
                                        <p:cTn id="29" dur="500" fill="hold"/>
                                        <p:tgtEl>
                                          <p:spTgt spid="76807"/>
                                        </p:tgtEl>
                                        <p:attrNameLst>
                                          <p:attrName>ppt_h</p:attrName>
                                        </p:attrNameLst>
                                      </p:cBhvr>
                                      <p:tavLst>
                                        <p:tav tm="0">
                                          <p:val>
                                            <p:fltVal val="0"/>
                                          </p:val>
                                        </p:tav>
                                        <p:tav tm="100000">
                                          <p:val>
                                            <p:strVal val="#ppt_h"/>
                                          </p:val>
                                        </p:tav>
                                      </p:tavLst>
                                    </p:anim>
                                    <p:animEffect transition="in" filter="fade">
                                      <p:cBhvr>
                                        <p:cTn id="30" dur="500"/>
                                        <p:tgtEl>
                                          <p:spTgt spid="7680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76808"/>
                                        </p:tgtEl>
                                        <p:attrNameLst>
                                          <p:attrName>style.visibility</p:attrName>
                                        </p:attrNameLst>
                                      </p:cBhvr>
                                      <p:to>
                                        <p:strVal val="visible"/>
                                      </p:to>
                                    </p:set>
                                    <p:anim calcmode="lin" valueType="num">
                                      <p:cBhvr>
                                        <p:cTn id="35" dur="500" fill="hold"/>
                                        <p:tgtEl>
                                          <p:spTgt spid="76808"/>
                                        </p:tgtEl>
                                        <p:attrNameLst>
                                          <p:attrName>ppt_w</p:attrName>
                                        </p:attrNameLst>
                                      </p:cBhvr>
                                      <p:tavLst>
                                        <p:tav tm="0">
                                          <p:val>
                                            <p:fltVal val="0"/>
                                          </p:val>
                                        </p:tav>
                                        <p:tav tm="100000">
                                          <p:val>
                                            <p:strVal val="#ppt_w"/>
                                          </p:val>
                                        </p:tav>
                                      </p:tavLst>
                                    </p:anim>
                                    <p:anim calcmode="lin" valueType="num">
                                      <p:cBhvr>
                                        <p:cTn id="36" dur="500" fill="hold"/>
                                        <p:tgtEl>
                                          <p:spTgt spid="76808"/>
                                        </p:tgtEl>
                                        <p:attrNameLst>
                                          <p:attrName>ppt_h</p:attrName>
                                        </p:attrNameLst>
                                      </p:cBhvr>
                                      <p:tavLst>
                                        <p:tav tm="0">
                                          <p:val>
                                            <p:fltVal val="0"/>
                                          </p:val>
                                        </p:tav>
                                        <p:tav tm="100000">
                                          <p:val>
                                            <p:strVal val="#ppt_h"/>
                                          </p:val>
                                        </p:tav>
                                      </p:tavLst>
                                    </p:anim>
                                    <p:animEffect transition="in" filter="fade">
                                      <p:cBhvr>
                                        <p:cTn id="37" dur="500"/>
                                        <p:tgtEl>
                                          <p:spTgt spid="76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796167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420" y="274638"/>
            <a:ext cx="6991580" cy="1143000"/>
          </a:xfrm>
        </p:spPr>
        <p:txBody>
          <a:bodyPr/>
          <a:lstStyle/>
          <a:p>
            <a:r>
              <a:rPr lang="en-US" dirty="0" smtClean="0"/>
              <a:t>Green Buildings</a:t>
            </a:r>
            <a:endParaRPr lang="en-US" dirty="0"/>
          </a:p>
        </p:txBody>
      </p:sp>
      <p:sp>
        <p:nvSpPr>
          <p:cNvPr id="3" name="Content Placeholder 2"/>
          <p:cNvSpPr>
            <a:spLocks noGrp="1"/>
          </p:cNvSpPr>
          <p:nvPr>
            <p:ph idx="1"/>
          </p:nvPr>
        </p:nvSpPr>
        <p:spPr>
          <a:xfrm>
            <a:off x="2152420" y="1600200"/>
            <a:ext cx="6991580" cy="4495800"/>
          </a:xfrm>
        </p:spPr>
        <p:txBody>
          <a:bodyPr>
            <a:normAutofit fontScale="85000" lnSpcReduction="20000"/>
          </a:bodyPr>
          <a:lstStyle/>
          <a:p>
            <a:r>
              <a:rPr lang="en-US" b="1" dirty="0" smtClean="0"/>
              <a:t>Challenges</a:t>
            </a:r>
          </a:p>
          <a:p>
            <a:pPr lvl="1"/>
            <a:r>
              <a:rPr lang="en-US" dirty="0" smtClean="0"/>
              <a:t>Modular buildings</a:t>
            </a:r>
          </a:p>
          <a:p>
            <a:pPr lvl="1"/>
            <a:r>
              <a:rPr lang="en-US" dirty="0" smtClean="0"/>
              <a:t>Carbon footprint of new buildings</a:t>
            </a:r>
          </a:p>
          <a:p>
            <a:pPr lvl="1"/>
            <a:r>
              <a:rPr lang="en-US" dirty="0" smtClean="0"/>
              <a:t>Occupant behavior</a:t>
            </a:r>
          </a:p>
          <a:p>
            <a:pPr lvl="1"/>
            <a:r>
              <a:rPr lang="en-US" dirty="0" smtClean="0"/>
              <a:t>Sustainable operation of existing buildings</a:t>
            </a:r>
          </a:p>
          <a:p>
            <a:pPr>
              <a:spcBef>
                <a:spcPts val="2400"/>
              </a:spcBef>
            </a:pPr>
            <a:r>
              <a:rPr lang="en-US" b="1" dirty="0" smtClean="0"/>
              <a:t>In progress/Next steps</a:t>
            </a:r>
          </a:p>
          <a:p>
            <a:pPr lvl="1"/>
            <a:r>
              <a:rPr lang="en-US" dirty="0" smtClean="0"/>
              <a:t>Additional buildings awaiting certification</a:t>
            </a:r>
          </a:p>
          <a:p>
            <a:pPr lvl="1"/>
            <a:r>
              <a:rPr lang="en-US" dirty="0" smtClean="0"/>
              <a:t>LEED Existing Building Operation &amp; Maintenance (EBOM)</a:t>
            </a:r>
          </a:p>
          <a:p>
            <a:pPr lvl="2"/>
            <a:r>
              <a:rPr lang="en-US" dirty="0"/>
              <a:t>6</a:t>
            </a:r>
            <a:r>
              <a:rPr lang="en-US" dirty="0" smtClean="0"/>
              <a:t> buildings registered</a:t>
            </a:r>
          </a:p>
          <a:p>
            <a:pPr lvl="1"/>
            <a:r>
              <a:rPr lang="en-US" dirty="0" smtClean="0"/>
              <a:t>Green workplace program</a:t>
            </a:r>
          </a:p>
          <a:p>
            <a:pPr lvl="1"/>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56502" y="2356503"/>
            <a:ext cx="6858001" cy="214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34899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955" y="3868136"/>
            <a:ext cx="5458968" cy="2686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955" y="3538749"/>
            <a:ext cx="5458968" cy="3319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955" y="3538749"/>
            <a:ext cx="5458968" cy="331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170112" y="274638"/>
            <a:ext cx="6973887" cy="1020762"/>
          </a:xfrm>
        </p:spPr>
        <p:txBody>
          <a:bodyPr>
            <a:noAutofit/>
          </a:bodyPr>
          <a:lstStyle/>
          <a:p>
            <a:r>
              <a:rPr lang="en-US" sz="3600" b="1" dirty="0"/>
              <a:t>Winery, Brewery </a:t>
            </a:r>
            <a:r>
              <a:rPr lang="en-US" sz="3600" b="1" dirty="0" smtClean="0"/>
              <a:t>&amp; Food Science</a:t>
            </a:r>
            <a:endParaRPr lang="en-US" sz="3600" b="1" dirty="0"/>
          </a:p>
        </p:txBody>
      </p:sp>
      <p:sp>
        <p:nvSpPr>
          <p:cNvPr id="3" name="Content Placeholder 2"/>
          <p:cNvSpPr>
            <a:spLocks noGrp="1"/>
          </p:cNvSpPr>
          <p:nvPr>
            <p:ph idx="1"/>
          </p:nvPr>
        </p:nvSpPr>
        <p:spPr>
          <a:xfrm>
            <a:off x="2514600" y="1143000"/>
            <a:ext cx="6629400" cy="2971800"/>
          </a:xfrm>
        </p:spPr>
        <p:txBody>
          <a:bodyPr>
            <a:normAutofit/>
          </a:bodyPr>
          <a:lstStyle/>
          <a:p>
            <a:r>
              <a:rPr lang="en-US" sz="2500" dirty="0"/>
              <a:t>Industry Leader</a:t>
            </a:r>
          </a:p>
          <a:p>
            <a:r>
              <a:rPr lang="en-US" sz="2500" dirty="0" smtClean="0"/>
              <a:t>LEED Platinum</a:t>
            </a:r>
          </a:p>
          <a:p>
            <a:r>
              <a:rPr lang="en-US" sz="2500" dirty="0" smtClean="0"/>
              <a:t>Water recapture and reuse</a:t>
            </a:r>
          </a:p>
          <a:p>
            <a:r>
              <a:rPr lang="en-US" sz="2500" dirty="0" smtClean="0"/>
              <a:t>Carbon sequestration</a:t>
            </a:r>
            <a:endParaRPr lang="en-US" sz="2500" dirty="0"/>
          </a:p>
        </p:txBody>
      </p:sp>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6832" y="3339172"/>
            <a:ext cx="5458968" cy="3595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1701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67425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5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29"/>
                                        </p:tgtEl>
                                        <p:attrNameLst>
                                          <p:attrName>style.visibility</p:attrName>
                                        </p:attrNameLst>
                                      </p:cBhvr>
                                      <p:to>
                                        <p:strVal val="visible"/>
                                      </p:to>
                                    </p:set>
                                    <p:animEffect transition="in" filter="fade">
                                      <p:cBhvr>
                                        <p:cTn id="26" dur="500"/>
                                        <p:tgtEl>
                                          <p:spTgt spid="10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31"/>
                                        </p:tgtEl>
                                        <p:attrNameLst>
                                          <p:attrName>style.visibility</p:attrName>
                                        </p:attrNameLst>
                                      </p:cBhvr>
                                      <p:to>
                                        <p:strVal val="visible"/>
                                      </p:to>
                                    </p:set>
                                    <p:animEffect transition="in" filter="fade">
                                      <p:cBhvr>
                                        <p:cTn id="34"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420" y="274638"/>
            <a:ext cx="6991580" cy="1143000"/>
          </a:xfrm>
        </p:spPr>
        <p:txBody>
          <a:bodyPr/>
          <a:lstStyle/>
          <a:p>
            <a:r>
              <a:rPr lang="en-US" dirty="0" smtClean="0"/>
              <a:t>Clean Energy</a:t>
            </a:r>
            <a:endParaRPr lang="en-US" dirty="0"/>
          </a:p>
        </p:txBody>
      </p:sp>
      <p:sp>
        <p:nvSpPr>
          <p:cNvPr id="3" name="Content Placeholder 2"/>
          <p:cNvSpPr>
            <a:spLocks noGrp="1"/>
          </p:cNvSpPr>
          <p:nvPr>
            <p:ph idx="1"/>
          </p:nvPr>
        </p:nvSpPr>
        <p:spPr>
          <a:xfrm>
            <a:off x="2152420" y="1371600"/>
            <a:ext cx="6991580" cy="2819400"/>
          </a:xfrm>
        </p:spPr>
        <p:txBody>
          <a:bodyPr>
            <a:normAutofit fontScale="70000" lnSpcReduction="20000"/>
          </a:bodyPr>
          <a:lstStyle/>
          <a:p>
            <a:r>
              <a:rPr lang="en-US" b="1" dirty="0" smtClean="0"/>
              <a:t>Goals</a:t>
            </a:r>
          </a:p>
          <a:p>
            <a:pPr lvl="1"/>
            <a:r>
              <a:rPr lang="en-US" dirty="0" smtClean="0"/>
              <a:t>UC to provide 10,000 kilowatts of on-site renewables by 2014</a:t>
            </a:r>
          </a:p>
          <a:p>
            <a:pPr>
              <a:spcBef>
                <a:spcPts val="1200"/>
              </a:spcBef>
            </a:pPr>
            <a:r>
              <a:rPr lang="en-US" b="1" dirty="0" smtClean="0"/>
              <a:t>Status</a:t>
            </a:r>
          </a:p>
          <a:p>
            <a:pPr lvl="1"/>
            <a:r>
              <a:rPr lang="en-US" dirty="0" smtClean="0"/>
              <a:t>782 kilowatts solar at UC Davis</a:t>
            </a:r>
          </a:p>
          <a:p>
            <a:pPr lvl="1"/>
            <a:r>
              <a:rPr lang="en-US" dirty="0" smtClean="0"/>
              <a:t>4,000 kilowatts solar as part of West Village multifamily </a:t>
            </a:r>
          </a:p>
          <a:p>
            <a:pPr lvl="1"/>
            <a:r>
              <a:rPr lang="en-US" dirty="0" smtClean="0"/>
              <a:t>145 kilowatts solar at UC Davis Medical Center</a:t>
            </a:r>
          </a:p>
          <a:p>
            <a:pPr lvl="1"/>
            <a:r>
              <a:rPr lang="en-US" sz="2900" dirty="0"/>
              <a:t>Renewable Energy Anaerobic Digester </a:t>
            </a:r>
            <a:r>
              <a:rPr lang="en-US" sz="2700" dirty="0" smtClean="0"/>
              <a:t>– 800 kilowatts</a:t>
            </a:r>
            <a:endParaRPr lang="en-US" sz="2700" dirty="0"/>
          </a:p>
          <a:p>
            <a:endParaRPr lang="en-US" dirty="0" smtClean="0"/>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7993" y="4092515"/>
            <a:ext cx="4006262" cy="2468000"/>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356987" y="2343578"/>
            <a:ext cx="6858000" cy="217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5743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420" y="274638"/>
            <a:ext cx="6991580" cy="1143000"/>
          </a:xfrm>
        </p:spPr>
        <p:txBody>
          <a:bodyPr/>
          <a:lstStyle/>
          <a:p>
            <a:r>
              <a:rPr lang="en-US" dirty="0" smtClean="0"/>
              <a:t>Biodigester Project</a:t>
            </a:r>
            <a:endParaRPr lang="en-US" dirty="0"/>
          </a:p>
        </p:txBody>
      </p:sp>
      <p:sp>
        <p:nvSpPr>
          <p:cNvPr id="8" name="Content Placeholder 2"/>
          <p:cNvSpPr txBox="1">
            <a:spLocks/>
          </p:cNvSpPr>
          <p:nvPr/>
        </p:nvSpPr>
        <p:spPr>
          <a:xfrm rot="16200000">
            <a:off x="-1848642" y="2180589"/>
            <a:ext cx="4553259" cy="668024"/>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800"/>
              </a:spcBef>
              <a:buFont typeface="Arial" pitchFamily="34" charset="0"/>
              <a:buNone/>
            </a:pPr>
            <a:r>
              <a:rPr lang="en-US" sz="2000" b="1" dirty="0" smtClean="0">
                <a:solidFill>
                  <a:schemeClr val="bg1"/>
                </a:solidFill>
                <a:latin typeface="Aharoni" pitchFamily="2" charset="-79"/>
                <a:cs typeface="Aharoni" pitchFamily="2" charset="-79"/>
              </a:rPr>
              <a:t>CLIMATE PROTECTION</a:t>
            </a:r>
          </a:p>
        </p:txBody>
      </p:sp>
      <p:sp>
        <p:nvSpPr>
          <p:cNvPr id="10" name="Content Placeholder 2"/>
          <p:cNvSpPr txBox="1">
            <a:spLocks/>
          </p:cNvSpPr>
          <p:nvPr/>
        </p:nvSpPr>
        <p:spPr>
          <a:xfrm>
            <a:off x="2174906" y="1600200"/>
            <a:ext cx="6892894" cy="47244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b="1" dirty="0" smtClean="0"/>
              <a:t>Increase renewable energy supplies</a:t>
            </a:r>
          </a:p>
          <a:p>
            <a:pPr lvl="1"/>
            <a:r>
              <a:rPr lang="en-US" sz="2400" dirty="0" smtClean="0"/>
              <a:t>5.6 million kWh per year</a:t>
            </a:r>
          </a:p>
          <a:p>
            <a:pPr>
              <a:spcBef>
                <a:spcPts val="1200"/>
              </a:spcBef>
            </a:pPr>
            <a:r>
              <a:rPr lang="en-US" sz="2800" b="1" dirty="0" smtClean="0"/>
              <a:t>Reduce greenhouse gas emissions</a:t>
            </a:r>
          </a:p>
          <a:p>
            <a:pPr lvl="1"/>
            <a:r>
              <a:rPr lang="en-US" sz="2400" dirty="0" smtClean="0"/>
              <a:t>Electricity ≈ 4,000 metric tons CO</a:t>
            </a:r>
            <a:r>
              <a:rPr lang="en-US" sz="2400" baseline="-25000" dirty="0" smtClean="0"/>
              <a:t>2</a:t>
            </a:r>
            <a:r>
              <a:rPr lang="en-US" sz="2400" dirty="0" smtClean="0"/>
              <a:t>e</a:t>
            </a:r>
          </a:p>
          <a:p>
            <a:pPr lvl="1"/>
            <a:r>
              <a:rPr lang="en-US" sz="2400" dirty="0" smtClean="0"/>
              <a:t>Feedstock emissions ≈ 6,000 metric tons CO</a:t>
            </a:r>
            <a:r>
              <a:rPr lang="en-US" sz="2400" baseline="-25000" dirty="0" smtClean="0"/>
              <a:t>2</a:t>
            </a:r>
            <a:r>
              <a:rPr lang="en-US" sz="2400" dirty="0" smtClean="0"/>
              <a:t>e</a:t>
            </a:r>
          </a:p>
          <a:p>
            <a:pPr lvl="1"/>
            <a:r>
              <a:rPr lang="en-US" sz="2400" dirty="0" smtClean="0"/>
              <a:t>May be able to count some credit towards cap-and-trade allowances</a:t>
            </a:r>
          </a:p>
          <a:p>
            <a:pPr>
              <a:spcBef>
                <a:spcPts val="1200"/>
              </a:spcBef>
            </a:pPr>
            <a:r>
              <a:rPr lang="en-US" sz="2800" b="1" dirty="0" smtClean="0"/>
              <a:t>Reduce waste sent to municipal landfills</a:t>
            </a:r>
          </a:p>
          <a:p>
            <a:pPr lvl="1"/>
            <a:r>
              <a:rPr lang="en-US" sz="2400" dirty="0" smtClean="0"/>
              <a:t>50 tons/day year from the region (20,000 tons/year)</a:t>
            </a:r>
          </a:p>
          <a:p>
            <a:pPr lvl="1"/>
            <a:r>
              <a:rPr lang="en-US" sz="2400" dirty="0" smtClean="0"/>
              <a:t>20 tons/day from campus</a:t>
            </a:r>
          </a:p>
          <a:p>
            <a:pPr>
              <a:spcBef>
                <a:spcPts val="1200"/>
              </a:spcBef>
            </a:pPr>
            <a:r>
              <a:rPr lang="en-US" sz="2800" b="1" dirty="0"/>
              <a:t>Support commercialization of UC Davis green technology</a:t>
            </a:r>
          </a:p>
          <a:p>
            <a:endParaRPr lang="en-US" dirty="0" smtClean="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56987" y="2343578"/>
            <a:ext cx="6858000" cy="217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875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fade">
                                      <p:cBhvr>
                                        <p:cTn id="18" dur="500"/>
                                        <p:tgtEl>
                                          <p:spTgt spid="10">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500"/>
                                        <p:tgtEl>
                                          <p:spTgt spid="10">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5" end="5"/>
                                            </p:txEl>
                                          </p:spTgt>
                                        </p:tgtEl>
                                        <p:attrNameLst>
                                          <p:attrName>style.visibility</p:attrName>
                                        </p:attrNameLst>
                                      </p:cBhvr>
                                      <p:to>
                                        <p:strVal val="visible"/>
                                      </p:to>
                                    </p:set>
                                    <p:animEffect transition="in" filter="fade">
                                      <p:cBhvr>
                                        <p:cTn id="24" dur="500"/>
                                        <p:tgtEl>
                                          <p:spTgt spid="10">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animEffect transition="in" filter="fade">
                                      <p:cBhvr>
                                        <p:cTn id="29" dur="500"/>
                                        <p:tgtEl>
                                          <p:spTgt spid="10">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xEl>
                                              <p:pRg st="7" end="7"/>
                                            </p:txEl>
                                          </p:spTgt>
                                        </p:tgtEl>
                                        <p:attrNameLst>
                                          <p:attrName>style.visibility</p:attrName>
                                        </p:attrNameLst>
                                      </p:cBhvr>
                                      <p:to>
                                        <p:strVal val="visible"/>
                                      </p:to>
                                    </p:set>
                                    <p:animEffect transition="in" filter="fade">
                                      <p:cBhvr>
                                        <p:cTn id="32" dur="500"/>
                                        <p:tgtEl>
                                          <p:spTgt spid="10">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animEffect transition="in" filter="fade">
                                      <p:cBhvr>
                                        <p:cTn id="35" dur="500"/>
                                        <p:tgtEl>
                                          <p:spTgt spid="10">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xEl>
                                              <p:pRg st="9" end="9"/>
                                            </p:txEl>
                                          </p:spTgt>
                                        </p:tgtEl>
                                        <p:attrNameLst>
                                          <p:attrName>style.visibility</p:attrName>
                                        </p:attrNameLst>
                                      </p:cBhvr>
                                      <p:to>
                                        <p:strVal val="visible"/>
                                      </p:to>
                                    </p:set>
                                    <p:animEffect transition="in" filter="fade">
                                      <p:cBhvr>
                                        <p:cTn id="40"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420" y="274638"/>
            <a:ext cx="6991580" cy="1143000"/>
          </a:xfrm>
        </p:spPr>
        <p:txBody>
          <a:bodyPr/>
          <a:lstStyle/>
          <a:p>
            <a:r>
              <a:rPr lang="en-US" dirty="0" smtClean="0"/>
              <a:t>Clean Energy</a:t>
            </a:r>
            <a:endParaRPr lang="en-US" dirty="0"/>
          </a:p>
        </p:txBody>
      </p:sp>
      <p:sp>
        <p:nvSpPr>
          <p:cNvPr id="3" name="Content Placeholder 2"/>
          <p:cNvSpPr>
            <a:spLocks noGrp="1"/>
          </p:cNvSpPr>
          <p:nvPr>
            <p:ph idx="1"/>
          </p:nvPr>
        </p:nvSpPr>
        <p:spPr>
          <a:xfrm>
            <a:off x="2152420" y="1600201"/>
            <a:ext cx="6991580" cy="2209799"/>
          </a:xfrm>
        </p:spPr>
        <p:txBody>
          <a:bodyPr>
            <a:normAutofit fontScale="77500" lnSpcReduction="20000"/>
          </a:bodyPr>
          <a:lstStyle/>
          <a:p>
            <a:pPr>
              <a:spcBef>
                <a:spcPts val="1200"/>
              </a:spcBef>
            </a:pPr>
            <a:r>
              <a:rPr lang="en-US" b="1" dirty="0" smtClean="0"/>
              <a:t>Challenges</a:t>
            </a:r>
          </a:p>
          <a:p>
            <a:pPr lvl="1"/>
            <a:r>
              <a:rPr lang="en-US" dirty="0" smtClean="0"/>
              <a:t>High cost of renewable energy</a:t>
            </a:r>
          </a:p>
          <a:p>
            <a:pPr lvl="1"/>
            <a:r>
              <a:rPr lang="en-US" dirty="0" smtClean="0"/>
              <a:t>Low cost of WAPA power</a:t>
            </a:r>
          </a:p>
          <a:p>
            <a:pPr>
              <a:spcBef>
                <a:spcPts val="1200"/>
              </a:spcBef>
            </a:pPr>
            <a:r>
              <a:rPr lang="en-US" sz="3100" b="1" dirty="0"/>
              <a:t>In </a:t>
            </a:r>
            <a:r>
              <a:rPr lang="en-US" sz="3100" b="1" dirty="0" smtClean="0"/>
              <a:t>Progress/Next </a:t>
            </a:r>
            <a:r>
              <a:rPr lang="en-US" sz="3100" b="1" dirty="0"/>
              <a:t>Steps</a:t>
            </a:r>
          </a:p>
          <a:p>
            <a:pPr lvl="1"/>
            <a:r>
              <a:rPr lang="en-US" dirty="0" smtClean="0"/>
              <a:t>Big solar project – approximately 14,000 kilowatts</a:t>
            </a:r>
          </a:p>
          <a:p>
            <a:endParaRPr lang="en-US" dirty="0" smtClean="0"/>
          </a:p>
          <a:p>
            <a:pPr lvl="1"/>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715" y="4038600"/>
            <a:ext cx="6400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356987" y="2343578"/>
            <a:ext cx="6858000" cy="217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8715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Design">
  <a:themeElements>
    <a:clrScheme name="">
      <a:dk1>
        <a:srgbClr val="000000"/>
      </a:dk1>
      <a:lt1>
        <a:srgbClr val="FFFFFF"/>
      </a:lt1>
      <a:dk2>
        <a:srgbClr val="0033CC"/>
      </a:dk2>
      <a:lt2>
        <a:srgbClr val="FFFF00"/>
      </a:lt2>
      <a:accent1>
        <a:srgbClr val="FF9900"/>
      </a:accent1>
      <a:accent2>
        <a:srgbClr val="00FFFF"/>
      </a:accent2>
      <a:accent3>
        <a:srgbClr val="AAADE2"/>
      </a:accent3>
      <a:accent4>
        <a:srgbClr val="DADADA"/>
      </a:accent4>
      <a:accent5>
        <a:srgbClr val="FFCAAA"/>
      </a:accent5>
      <a:accent6>
        <a:srgbClr val="00E7E7"/>
      </a:accent6>
      <a:hlink>
        <a:srgbClr val="FF0000"/>
      </a:hlink>
      <a:folHlink>
        <a:srgbClr val="969696"/>
      </a:folHlink>
    </a:clrScheme>
    <a:fontScheme name="Default Design">
      <a:majorFont>
        <a:latin typeface="Arial Black"/>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00"/>
        </a:solidFill>
        <a:ln w="63500" cap="flat" cmpd="sng" algn="ctr">
          <a:solidFill>
            <a:srgbClr val="FFCC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CC00"/>
        </a:solidFill>
        <a:ln w="63500" cap="flat" cmpd="sng" algn="ctr">
          <a:solidFill>
            <a:srgbClr val="FFCC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
      <a:dk1>
        <a:srgbClr val="000000"/>
      </a:dk1>
      <a:lt1>
        <a:srgbClr val="FFFFFF"/>
      </a:lt1>
      <a:dk2>
        <a:srgbClr val="0033CC"/>
      </a:dk2>
      <a:lt2>
        <a:srgbClr val="FFFF00"/>
      </a:lt2>
      <a:accent1>
        <a:srgbClr val="FF9900"/>
      </a:accent1>
      <a:accent2>
        <a:srgbClr val="00FFFF"/>
      </a:accent2>
      <a:accent3>
        <a:srgbClr val="AAADE2"/>
      </a:accent3>
      <a:accent4>
        <a:srgbClr val="DADADA"/>
      </a:accent4>
      <a:accent5>
        <a:srgbClr val="FFCAAA"/>
      </a:accent5>
      <a:accent6>
        <a:srgbClr val="00E7E7"/>
      </a:accent6>
      <a:hlink>
        <a:srgbClr val="FF0000"/>
      </a:hlink>
      <a:folHlink>
        <a:srgbClr val="969696"/>
      </a:folHlink>
    </a:clrScheme>
    <a:fontScheme name="Default Design">
      <a:majorFont>
        <a:latin typeface="Arial Black"/>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00"/>
        </a:solidFill>
        <a:ln w="63500" cap="flat" cmpd="sng" algn="ctr">
          <a:solidFill>
            <a:srgbClr val="FFCC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CC00"/>
        </a:solidFill>
        <a:ln w="63500" cap="flat" cmpd="sng" algn="ctr">
          <a:solidFill>
            <a:srgbClr val="FFCC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1058</TotalTime>
  <Words>1716</Words>
  <Application>Microsoft Macintosh PowerPoint</Application>
  <PresentationFormat>On-screen Show (4:3)</PresentationFormat>
  <Paragraphs>332</Paragraphs>
  <Slides>43</Slides>
  <Notes>39</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43</vt:i4>
      </vt:variant>
    </vt:vector>
  </HeadingPairs>
  <TitlesOfParts>
    <vt:vector size="47" baseType="lpstr">
      <vt:lpstr>Office Theme</vt:lpstr>
      <vt:lpstr>3_Default Design</vt:lpstr>
      <vt:lpstr>5_Default Design</vt:lpstr>
      <vt:lpstr>Excel.Chart.8</vt:lpstr>
      <vt:lpstr>UC Davis Sustainability Programs</vt:lpstr>
      <vt:lpstr>PowerPoint Presentation</vt:lpstr>
      <vt:lpstr>UC Sustainability Policy</vt:lpstr>
      <vt:lpstr>Green Buildings</vt:lpstr>
      <vt:lpstr>Green Buildings</vt:lpstr>
      <vt:lpstr>Winery, Brewery &amp; Food Science</vt:lpstr>
      <vt:lpstr>Clean Energy</vt:lpstr>
      <vt:lpstr>Biodigester Project</vt:lpstr>
      <vt:lpstr>Clean Energy</vt:lpstr>
      <vt:lpstr>Climate Protection</vt:lpstr>
      <vt:lpstr>GHG Sources</vt:lpstr>
      <vt:lpstr>GHG Location</vt:lpstr>
      <vt:lpstr>PowerPoint Presentation</vt:lpstr>
      <vt:lpstr>Annual Energy Savings due to Energy Efficiency Projects from 2009 to 2012</vt:lpstr>
      <vt:lpstr>Cost Avoidance through Energy Efficiency </vt:lpstr>
      <vt:lpstr>Smart Lighting Initiative</vt:lpstr>
      <vt:lpstr>Smart Lighting Initiative</vt:lpstr>
      <vt:lpstr>Climate Protection</vt:lpstr>
      <vt:lpstr>Climate Protection</vt:lpstr>
      <vt:lpstr>Waste Reduction &amp; Recycling</vt:lpstr>
      <vt:lpstr>Waste Reduction &amp; Recycling</vt:lpstr>
      <vt:lpstr>Waste Reduction &amp; Recycling</vt:lpstr>
      <vt:lpstr>Waste Reduction &amp; Recycling</vt:lpstr>
      <vt:lpstr>Water</vt:lpstr>
      <vt:lpstr>Domestic Water Use</vt:lpstr>
      <vt:lpstr>Domestic Water Use</vt:lpstr>
      <vt:lpstr>Sustainable Food Purchases</vt:lpstr>
      <vt:lpstr>Sustainable Food Purchases</vt:lpstr>
      <vt:lpstr>Sustainable Food Purchases</vt:lpstr>
      <vt:lpstr>UC Davis West Village</vt:lpstr>
      <vt:lpstr>PowerPoint Presentation</vt:lpstr>
      <vt:lpstr>PowerPoint Presentation</vt:lpstr>
      <vt:lpstr>Project Goals</vt:lpstr>
      <vt:lpstr>PowerPoint Presentation</vt:lpstr>
      <vt:lpstr>PowerPoint Presentation</vt:lpstr>
      <vt:lpstr>Energy Goals</vt:lpstr>
      <vt:lpstr>PowerPoint Presentation</vt:lpstr>
      <vt:lpstr>PowerPoint Presentation</vt:lpstr>
      <vt:lpstr>PowerPoint Presentation</vt:lpstr>
      <vt:lpstr>PowerPoint Presentation</vt:lpstr>
      <vt:lpstr>Case for Sustainability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 Davis Sustainability Update</dc:title>
  <dc:creator>Sid</dc:creator>
  <cp:lastModifiedBy>Laura</cp:lastModifiedBy>
  <cp:revision>175</cp:revision>
  <cp:lastPrinted>2014-01-31T00:10:31Z</cp:lastPrinted>
  <dcterms:created xsi:type="dcterms:W3CDTF">2012-10-17T19:59:24Z</dcterms:created>
  <dcterms:modified xsi:type="dcterms:W3CDTF">2014-03-26T19:15:16Z</dcterms:modified>
</cp:coreProperties>
</file>