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80" r:id="rId2"/>
    <p:sldId id="294" r:id="rId3"/>
    <p:sldId id="304" r:id="rId4"/>
    <p:sldId id="281" r:id="rId5"/>
    <p:sldId id="260" r:id="rId6"/>
    <p:sldId id="282" r:id="rId7"/>
    <p:sldId id="272" r:id="rId8"/>
    <p:sldId id="295" r:id="rId9"/>
    <p:sldId id="283" r:id="rId10"/>
    <p:sldId id="279" r:id="rId11"/>
    <p:sldId id="299" r:id="rId12"/>
    <p:sldId id="263" r:id="rId13"/>
    <p:sldId id="300" r:id="rId14"/>
    <p:sldId id="264" r:id="rId15"/>
    <p:sldId id="302" r:id="rId16"/>
    <p:sldId id="303" r:id="rId17"/>
    <p:sldId id="271" r:id="rId18"/>
    <p:sldId id="270" r:id="rId19"/>
    <p:sldId id="289" r:id="rId20"/>
    <p:sldId id="269" r:id="rId21"/>
    <p:sldId id="291" r:id="rId22"/>
    <p:sldId id="286" r:id="rId23"/>
    <p:sldId id="288" r:id="rId24"/>
    <p:sldId id="275" r:id="rId25"/>
    <p:sldId id="276" r:id="rId26"/>
    <p:sldId id="293" r:id="rId27"/>
    <p:sldId id="277" r:id="rId28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>
      <p:cViewPr varScale="1">
        <p:scale>
          <a:sx n="87" d="100"/>
          <a:sy n="87" d="100"/>
        </p:scale>
        <p:origin x="-13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F4ACD-228B-482C-9E48-93AA898436BA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64BDF-FD2B-4AB3-AD2B-BFAE8944FF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8307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0464C-2B2A-497F-B4F0-D88190CA0C4B}" type="datetimeFigureOut">
              <a:rPr lang="en-US" smtClean="0"/>
              <a:pPr/>
              <a:t>5/7/2015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21DB0-0EFF-4577-BF66-B1DE960D79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3126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5537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1D45D-4C1B-4EB0-AF61-E64B5EBFF362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533301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21DB0-0EFF-4577-BF66-B1DE960D796B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21DB0-0EFF-4577-BF66-B1DE960D796B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1D45D-4C1B-4EB0-AF61-E64B5EBFF362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89368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21DB0-0EFF-4577-BF66-B1DE960D796B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1D45D-4C1B-4EB0-AF61-E64B5EBFF36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89368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1D45D-4C1B-4EB0-AF61-E64B5EBFF362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404884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21DB0-0EFF-4577-BF66-B1DE960D796B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1D45D-4C1B-4EB0-AF61-E64B5EBFF362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89368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1D45D-4C1B-4EB0-AF61-E64B5EBFF362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89368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21DB0-0EFF-4577-BF66-B1DE960D796B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21DB0-0EFF-4577-BF66-B1DE960D796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1D45D-4C1B-4EB0-AF61-E64B5EBFF362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893687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1D45D-4C1B-4EB0-AF61-E64B5EBFF362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43095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1D45D-4C1B-4EB0-AF61-E64B5EBFF362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86302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1D45D-4C1B-4EB0-AF61-E64B5EBFF362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863028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1D45D-4C1B-4EB0-AF61-E64B5EBFF362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99720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1D45D-4C1B-4EB0-AF61-E64B5EBFF362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99720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21DB0-0EFF-4577-BF66-B1DE960D796B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1D45D-4C1B-4EB0-AF61-E64B5EBFF362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533301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5537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1D45D-4C1B-4EB0-AF61-E64B5EBFF362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96270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5537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1D45D-4C1B-4EB0-AF61-E64B5EBFF362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13618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1D45D-4C1B-4EB0-AF61-E64B5EBFF36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89368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21DB0-0EFF-4577-BF66-B1DE960D796B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21DB0-0EFF-4577-BF66-B1DE960D796B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21DB0-0EFF-4577-BF66-B1DE960D796B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5537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1D45D-4C1B-4EB0-AF61-E64B5EBFF362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1361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A60C-178C-4824-A263-7281300C6950}" type="datetimeFigureOut">
              <a:rPr lang="en-US" smtClean="0"/>
              <a:pPr/>
              <a:t>5/7/2015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B846-58FC-4188-B276-76A764CCA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A60C-178C-4824-A263-7281300C6950}" type="datetimeFigureOut">
              <a:rPr lang="en-US" smtClean="0"/>
              <a:pPr/>
              <a:t>5/7/2015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B846-58FC-4188-B276-76A764CCA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A60C-178C-4824-A263-7281300C6950}" type="datetimeFigureOut">
              <a:rPr lang="en-US" smtClean="0"/>
              <a:pPr/>
              <a:t>5/7/2015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B846-58FC-4188-B276-76A764CCA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60648"/>
            <a:ext cx="6832600" cy="685799"/>
          </a:xfrm>
        </p:spPr>
        <p:txBody>
          <a:bodyPr>
            <a:noAutofit/>
          </a:bodyPr>
          <a:lstStyle>
            <a:lvl1pPr algn="r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732929"/>
            <a:ext cx="8229600" cy="609600"/>
          </a:xfrm>
          <a:solidFill>
            <a:schemeClr val="tx1">
              <a:lumMod val="75000"/>
              <a:lumOff val="25000"/>
              <a:alpha val="50000"/>
            </a:schemeClr>
          </a:solidFill>
        </p:spPr>
        <p:txBody>
          <a:bodyPr/>
          <a:lstStyle>
            <a:lvl1pPr marL="0" indent="0" algn="r">
              <a:buNone/>
              <a:defRPr b="1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E4A6A38-16F7-45A5-A330-6AC8DADAD51A}" type="datetime3">
              <a:rPr lang="en-GB" smtClean="0"/>
              <a:pPr/>
              <a:t>7 May, 2015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5B1A0A-A336-4EF9-A196-2E086ED727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195736" y="0"/>
            <a:ext cx="6840760" cy="260648"/>
          </a:xfrm>
        </p:spPr>
        <p:txBody>
          <a:bodyPr anchor="ctr">
            <a:noAutofit/>
          </a:bodyPr>
          <a:lstStyle>
            <a:lvl1pPr marL="0" indent="0" algn="r">
              <a:buNone/>
              <a:defRPr sz="1500" b="1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87769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608512"/>
          </a:xfrm>
        </p:spPr>
        <p:txBody>
          <a:bodyPr anchor="ctr"/>
          <a:lstStyle>
            <a:lvl1pPr>
              <a:lnSpc>
                <a:spcPct val="120000"/>
              </a:lnSpc>
              <a:spcBef>
                <a:spcPts val="500"/>
              </a:spcBef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spcBef>
                <a:spcPts val="500"/>
              </a:spcBef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500"/>
              </a:spcBef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spcBef>
                <a:spcPts val="500"/>
              </a:spcBef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spcBef>
                <a:spcPts val="500"/>
              </a:spcBef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51520" y="6381329"/>
            <a:ext cx="2133600" cy="288032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A46E07-EC9F-463E-843D-A0B86C733F43}" type="datetime3">
              <a:rPr lang="en-GB" smtClean="0"/>
              <a:pPr/>
              <a:t>7 May, 2015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5B1A0A-A336-4EF9-A196-2E086ED727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195736" y="0"/>
            <a:ext cx="6840760" cy="260648"/>
          </a:xfrm>
        </p:spPr>
        <p:txBody>
          <a:bodyPr anchor="ctr">
            <a:noAutofit/>
          </a:bodyPr>
          <a:lstStyle>
            <a:lvl1pPr marL="0" indent="0" algn="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414616" cy="432049"/>
          </a:xfrm>
        </p:spPr>
        <p:txBody>
          <a:bodyPr>
            <a:noAutofit/>
          </a:bodyPr>
          <a:lstStyle>
            <a:lvl1pPr algn="r"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>
          <a:xfrm>
            <a:off x="251520" y="980728"/>
            <a:ext cx="8640960" cy="432048"/>
          </a:xfrm>
        </p:spPr>
        <p:txBody>
          <a:bodyPr anchor="ctr">
            <a:noAutofit/>
          </a:bodyPr>
          <a:lstStyle>
            <a:lvl1pPr marL="0" indent="0" algn="r">
              <a:buNone/>
              <a:defRPr sz="2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8038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608512"/>
          </a:xfrm>
        </p:spPr>
        <p:txBody>
          <a:bodyPr anchor="ctr"/>
          <a:lstStyle>
            <a:lvl1pPr>
              <a:lnSpc>
                <a:spcPct val="120000"/>
              </a:lnSpc>
              <a:spcBef>
                <a:spcPts val="500"/>
              </a:spcBef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spcBef>
                <a:spcPts val="500"/>
              </a:spcBef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500"/>
              </a:spcBef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spcBef>
                <a:spcPts val="500"/>
              </a:spcBef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spcBef>
                <a:spcPts val="500"/>
              </a:spcBef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51520" y="6381329"/>
            <a:ext cx="2133600" cy="288032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A46E07-EC9F-463E-843D-A0B86C733F43}" type="datetime3">
              <a:rPr lang="en-GB" smtClean="0"/>
              <a:pPr/>
              <a:t>7 May, 2015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5B1A0A-A336-4EF9-A196-2E086ED727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195736" y="0"/>
            <a:ext cx="6840760" cy="260648"/>
          </a:xfrm>
        </p:spPr>
        <p:txBody>
          <a:bodyPr anchor="ctr">
            <a:noAutofit/>
          </a:bodyPr>
          <a:lstStyle>
            <a:lvl1pPr marL="0" indent="0" algn="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414616" cy="432049"/>
          </a:xfrm>
        </p:spPr>
        <p:txBody>
          <a:bodyPr>
            <a:noAutofit/>
          </a:bodyPr>
          <a:lstStyle>
            <a:lvl1pPr algn="r"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>
          <a:xfrm>
            <a:off x="251520" y="980728"/>
            <a:ext cx="8640960" cy="432048"/>
          </a:xfrm>
        </p:spPr>
        <p:txBody>
          <a:bodyPr anchor="ctr">
            <a:noAutofit/>
          </a:bodyPr>
          <a:lstStyle>
            <a:lvl1pPr marL="0" indent="0" algn="r">
              <a:buNone/>
              <a:defRPr sz="2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8038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60648"/>
            <a:ext cx="6832600" cy="685799"/>
          </a:xfrm>
        </p:spPr>
        <p:txBody>
          <a:bodyPr>
            <a:noAutofit/>
          </a:bodyPr>
          <a:lstStyle>
            <a:lvl1pPr algn="r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732929"/>
            <a:ext cx="8229600" cy="609600"/>
          </a:xfrm>
          <a:solidFill>
            <a:schemeClr val="tx1">
              <a:lumMod val="75000"/>
              <a:lumOff val="25000"/>
              <a:alpha val="50000"/>
            </a:schemeClr>
          </a:solidFill>
        </p:spPr>
        <p:txBody>
          <a:bodyPr/>
          <a:lstStyle>
            <a:lvl1pPr marL="0" indent="0" algn="r">
              <a:buNone/>
              <a:defRPr b="1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E4A6A38-16F7-45A5-A330-6AC8DADAD51A}" type="datetime3">
              <a:rPr lang="en-GB" smtClean="0"/>
              <a:pPr/>
              <a:t>7 May, 2015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5B1A0A-A336-4EF9-A196-2E086ED727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195736" y="0"/>
            <a:ext cx="6840760" cy="260648"/>
          </a:xfrm>
        </p:spPr>
        <p:txBody>
          <a:bodyPr anchor="ctr">
            <a:noAutofit/>
          </a:bodyPr>
          <a:lstStyle>
            <a:lvl1pPr marL="0" indent="0" algn="r">
              <a:buNone/>
              <a:defRPr sz="1500" b="1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87769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608512"/>
          </a:xfrm>
        </p:spPr>
        <p:txBody>
          <a:bodyPr anchor="ctr"/>
          <a:lstStyle>
            <a:lvl1pPr>
              <a:lnSpc>
                <a:spcPct val="120000"/>
              </a:lnSpc>
              <a:spcBef>
                <a:spcPts val="500"/>
              </a:spcBef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spcBef>
                <a:spcPts val="500"/>
              </a:spcBef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500"/>
              </a:spcBef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spcBef>
                <a:spcPts val="500"/>
              </a:spcBef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spcBef>
                <a:spcPts val="500"/>
              </a:spcBef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51520" y="6381329"/>
            <a:ext cx="2133600" cy="288032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A46E07-EC9F-463E-843D-A0B86C733F43}" type="datetime3">
              <a:rPr lang="en-GB" smtClean="0"/>
              <a:pPr/>
              <a:t>7 May, 2015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5B1A0A-A336-4EF9-A196-2E086ED727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195736" y="0"/>
            <a:ext cx="6840760" cy="260648"/>
          </a:xfrm>
        </p:spPr>
        <p:txBody>
          <a:bodyPr anchor="ctr">
            <a:noAutofit/>
          </a:bodyPr>
          <a:lstStyle>
            <a:lvl1pPr marL="0" indent="0" algn="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414616" cy="432049"/>
          </a:xfrm>
        </p:spPr>
        <p:txBody>
          <a:bodyPr>
            <a:noAutofit/>
          </a:bodyPr>
          <a:lstStyle>
            <a:lvl1pPr algn="r"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>
          <a:xfrm>
            <a:off x="251520" y="980728"/>
            <a:ext cx="8640960" cy="432048"/>
          </a:xfrm>
        </p:spPr>
        <p:txBody>
          <a:bodyPr anchor="ctr">
            <a:noAutofit/>
          </a:bodyPr>
          <a:lstStyle>
            <a:lvl1pPr marL="0" indent="0" algn="r">
              <a:buNone/>
              <a:defRPr sz="2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8038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A60C-178C-4824-A263-7281300C6950}" type="datetimeFigureOut">
              <a:rPr lang="en-US" smtClean="0"/>
              <a:pPr/>
              <a:t>5/7/2015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B846-58FC-4188-B276-76A764CCA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A60C-178C-4824-A263-7281300C6950}" type="datetimeFigureOut">
              <a:rPr lang="en-US" smtClean="0"/>
              <a:pPr/>
              <a:t>5/7/2015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B846-58FC-4188-B276-76A764CCA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A60C-178C-4824-A263-7281300C6950}" type="datetimeFigureOut">
              <a:rPr lang="en-US" smtClean="0"/>
              <a:pPr/>
              <a:t>5/7/2015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B846-58FC-4188-B276-76A764CCA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A60C-178C-4824-A263-7281300C6950}" type="datetimeFigureOut">
              <a:rPr lang="en-US" smtClean="0"/>
              <a:pPr/>
              <a:t>5/7/2015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B846-58FC-4188-B276-76A764CCA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A60C-178C-4824-A263-7281300C6950}" type="datetimeFigureOut">
              <a:rPr lang="en-US" smtClean="0"/>
              <a:pPr/>
              <a:t>5/7/2015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B846-58FC-4188-B276-76A764CCA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A60C-178C-4824-A263-7281300C6950}" type="datetimeFigureOut">
              <a:rPr lang="en-US" smtClean="0"/>
              <a:pPr/>
              <a:t>5/7/2015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B846-58FC-4188-B276-76A764CCA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A60C-178C-4824-A263-7281300C6950}" type="datetimeFigureOut">
              <a:rPr lang="en-US" smtClean="0"/>
              <a:pPr/>
              <a:t>5/7/2015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B846-58FC-4188-B276-76A764CCA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A60C-178C-4824-A263-7281300C6950}" type="datetimeFigureOut">
              <a:rPr lang="en-US" smtClean="0"/>
              <a:pPr/>
              <a:t>5/7/2015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B846-58FC-4188-B276-76A764CCA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EA60C-178C-4824-A263-7281300C6950}" type="datetimeFigureOut">
              <a:rPr lang="en-US" smtClean="0"/>
              <a:pPr/>
              <a:t>5/7/2015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AB846-58FC-4188-B276-76A764CCA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3170" y="4876800"/>
            <a:ext cx="4080642" cy="1676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2" name="Group 4"/>
          <p:cNvGrpSpPr/>
          <p:nvPr/>
        </p:nvGrpSpPr>
        <p:grpSpPr>
          <a:xfrm>
            <a:off x="83322" y="4746477"/>
            <a:ext cx="8830490" cy="1656461"/>
            <a:chOff x="83322" y="4746477"/>
            <a:chExt cx="8830490" cy="1656461"/>
          </a:xfrm>
        </p:grpSpPr>
        <p:pic>
          <p:nvPicPr>
            <p:cNvPr id="1026" name="Picture 2" descr="C:\Users\Fadi\Desktop\Logos hi res\TSC Grey\TSC Grey\TSC0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220" t="23537" r="9512" b="23425"/>
            <a:stretch/>
          </p:blipFill>
          <p:spPr bwMode="auto">
            <a:xfrm>
              <a:off x="83322" y="4746477"/>
              <a:ext cx="4749848" cy="1656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Fadi\Desktop\Logos hi res\Diamond Grey Logo\Diamond Grey Logo\DD LOGO-0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5105400"/>
              <a:ext cx="3198812" cy="1236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5968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516216" cy="432049"/>
          </a:xfrm>
        </p:spPr>
        <p:txBody>
          <a:bodyPr/>
          <a:lstStyle/>
          <a:p>
            <a:r>
              <a:rPr lang="en-US" dirty="0" smtClean="0"/>
              <a:t>3. The Central Green Spine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10200" y="1219200"/>
            <a:ext cx="3810000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300" dirty="0" smtClean="0"/>
          </a:p>
          <a:p>
            <a:endParaRPr lang="en-US" sz="13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r>
              <a:rPr lang="en-US" sz="1300" dirty="0" smtClean="0"/>
              <a:t>Consists of:</a:t>
            </a:r>
          </a:p>
          <a:p>
            <a:pPr>
              <a:buFont typeface="Wingdings" pitchFamily="2" charset="2"/>
              <a:buChar char="§"/>
            </a:pPr>
            <a:endParaRPr lang="en-US" sz="13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300" dirty="0" smtClean="0"/>
              <a:t>1km rubberized jogging track</a:t>
            </a:r>
          </a:p>
          <a:p>
            <a:pPr marL="342900" indent="-342900">
              <a:buFont typeface="+mj-lt"/>
              <a:buAutoNum type="arabicPeriod"/>
            </a:pPr>
            <a:endParaRPr lang="en-US" sz="1300" dirty="0"/>
          </a:p>
          <a:p>
            <a:pPr marL="342900" indent="-342900">
              <a:buFont typeface="+mj-lt"/>
              <a:buAutoNum type="arabicPeriod"/>
            </a:pPr>
            <a:r>
              <a:rPr lang="en-US" sz="1300" dirty="0" smtClean="0"/>
              <a:t>5 outdoor fitness, yoga &amp; sport stations</a:t>
            </a:r>
          </a:p>
          <a:p>
            <a:pPr marL="342900" indent="-342900">
              <a:buFont typeface="+mj-lt"/>
              <a:buAutoNum type="arabicPeriod"/>
            </a:pPr>
            <a:endParaRPr lang="en-US" sz="1300" dirty="0"/>
          </a:p>
          <a:p>
            <a:pPr marL="342900" indent="-342900">
              <a:buFont typeface="+mj-lt"/>
              <a:buAutoNum type="arabicPeriod"/>
            </a:pPr>
            <a:r>
              <a:rPr lang="en-US" sz="1300" dirty="0" smtClean="0"/>
              <a:t>Multiple shaded seating areas</a:t>
            </a:r>
          </a:p>
          <a:p>
            <a:pPr marL="342900" indent="-342900">
              <a:buFont typeface="+mj-lt"/>
              <a:buAutoNum type="arabicPeriod"/>
            </a:pPr>
            <a:endParaRPr lang="en-US" sz="13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300" dirty="0" smtClean="0"/>
              <a:t>Community swimming pool &amp; gym with associated amenities</a:t>
            </a:r>
          </a:p>
          <a:p>
            <a:pPr marL="342900" indent="-342900">
              <a:buFont typeface="+mj-lt"/>
              <a:buAutoNum type="arabicPeriod"/>
            </a:pPr>
            <a:endParaRPr lang="en-US" sz="13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300" dirty="0" smtClean="0"/>
              <a:t>Two 100% recycled water lakes connected </a:t>
            </a:r>
          </a:p>
          <a:p>
            <a:pPr marL="342900" indent="-342900"/>
            <a:r>
              <a:rPr lang="en-US" sz="1300" dirty="0" smtClean="0"/>
              <a:t>         by a stream with bridge crossings, waterfalls </a:t>
            </a:r>
          </a:p>
          <a:p>
            <a:pPr marL="342900" indent="-342900"/>
            <a:r>
              <a:rPr lang="en-US" sz="1300" dirty="0" smtClean="0"/>
              <a:t>         &amp; fountains to irrigate the trees</a:t>
            </a:r>
          </a:p>
          <a:p>
            <a:pPr marL="342900" indent="-342900">
              <a:buFont typeface="+mj-lt"/>
              <a:buAutoNum type="arabicPeriod"/>
            </a:pPr>
            <a:endParaRPr lang="en-US" sz="13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300" dirty="0" smtClean="0"/>
              <a:t>A traditional </a:t>
            </a:r>
            <a:r>
              <a:rPr lang="en-US" sz="1300" dirty="0" err="1" smtClean="0"/>
              <a:t>Falaj</a:t>
            </a:r>
            <a:r>
              <a:rPr lang="en-US" sz="1300" dirty="0" smtClean="0"/>
              <a:t> water irrigation system</a:t>
            </a:r>
          </a:p>
          <a:p>
            <a:pPr marL="342900" indent="-342900">
              <a:buFont typeface="+mj-lt"/>
              <a:buAutoNum type="arabicPeriod"/>
            </a:pPr>
            <a:endParaRPr lang="en-US" sz="13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300" dirty="0" smtClean="0"/>
              <a:t>3000 </a:t>
            </a:r>
            <a:r>
              <a:rPr lang="en-US" sz="1300" dirty="0"/>
              <a:t>productive trees that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00" dirty="0"/>
              <a:t>Palm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00" dirty="0"/>
              <a:t>Citrus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00" dirty="0"/>
              <a:t>Mango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00" dirty="0"/>
              <a:t>Papaya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00" dirty="0"/>
              <a:t>Pomegranate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00" dirty="0"/>
              <a:t>Figs</a:t>
            </a:r>
          </a:p>
          <a:p>
            <a:pPr marL="342900" indent="-342900">
              <a:buFont typeface="+mj-lt"/>
              <a:buAutoNum type="arabicPeriod"/>
            </a:pPr>
            <a:endParaRPr lang="en-US" sz="1300" dirty="0" smtClean="0"/>
          </a:p>
          <a:p>
            <a:pPr marL="342900" indent="-342900"/>
            <a:endParaRPr lang="en-US" sz="1300" dirty="0" smtClean="0"/>
          </a:p>
          <a:p>
            <a:pPr marL="342900" indent="-342900">
              <a:buFont typeface="+mj-lt"/>
              <a:buAutoNum type="arabicPeriod"/>
            </a:pPr>
            <a:endParaRPr lang="en-US" sz="1300" dirty="0" smtClean="0"/>
          </a:p>
          <a:p>
            <a:pPr marL="228600" indent="-228600">
              <a:buFont typeface="+mj-lt"/>
              <a:buAutoNum type="arabicPeriod"/>
            </a:pPr>
            <a:endParaRPr lang="en-US" sz="1300" dirty="0"/>
          </a:p>
        </p:txBody>
      </p:sp>
      <p:pic>
        <p:nvPicPr>
          <p:cNvPr id="9" name="Picture 2" descr="C:\Users\Mohammad\AppData\Local\Microsoft\Windows\Temporary Internet Files\Content.Outlook\HSWADXLO\wadi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27556"/>
          <a:stretch>
            <a:fillRect/>
          </a:stretch>
        </p:blipFill>
        <p:spPr bwMode="auto">
          <a:xfrm>
            <a:off x="0" y="2133600"/>
            <a:ext cx="5257799" cy="42680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4304" y="998839"/>
            <a:ext cx="4748696" cy="229293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300" u="sng" dirty="0"/>
              <a:t>General information</a:t>
            </a:r>
            <a:r>
              <a:rPr lang="en-US" sz="1300" u="sng" dirty="0" smtClean="0"/>
              <a:t>:</a:t>
            </a:r>
          </a:p>
          <a:p>
            <a:endParaRPr lang="en-US" sz="1300" u="sng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/>
              <a:t>36,000 </a:t>
            </a:r>
            <a:r>
              <a:rPr lang="en-US" sz="1300" dirty="0" smtClean="0"/>
              <a:t>sq. 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Productive landscapes</a:t>
            </a:r>
            <a:endParaRPr lang="en-US" sz="13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Urban </a:t>
            </a:r>
            <a:r>
              <a:rPr lang="en-US" sz="1300" dirty="0"/>
              <a:t>farming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3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300" dirty="0"/>
          </a:p>
          <a:p>
            <a:endParaRPr lang="en-US" sz="1300" dirty="0"/>
          </a:p>
          <a:p>
            <a:endParaRPr lang="en-US" sz="13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3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Outdoor sports &amp; recreation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Recycled </a:t>
            </a:r>
            <a:r>
              <a:rPr lang="en-US" sz="1300" dirty="0"/>
              <a:t>water irrigation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351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72200" y="1122154"/>
            <a:ext cx="2667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300" dirty="0" smtClean="0"/>
              <a:t>   . </a:t>
            </a:r>
          </a:p>
          <a:p>
            <a:pPr marL="342900" indent="-342900"/>
            <a:endParaRPr lang="en-US" sz="1300" dirty="0" smtClean="0"/>
          </a:p>
          <a:p>
            <a:pPr marL="228600" indent="-228600">
              <a:buFont typeface="+mj-lt"/>
              <a:buAutoNum type="arabicPeriod"/>
            </a:pPr>
            <a:endParaRPr lang="en-US" sz="1300" dirty="0"/>
          </a:p>
        </p:txBody>
      </p:sp>
      <p:sp>
        <p:nvSpPr>
          <p:cNvPr id="7" name="Title 2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516216" cy="43204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3. The Central Green Spine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3" descr="G:\Site\wetransfer-246248\_EKO3990 (Large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955" r="5356"/>
          <a:stretch>
            <a:fillRect/>
          </a:stretch>
        </p:blipFill>
        <p:spPr bwMode="auto">
          <a:xfrm>
            <a:off x="-1" y="990600"/>
            <a:ext cx="6553201" cy="544413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631675" y="1066800"/>
            <a:ext cx="258852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The 11 </a:t>
            </a:r>
            <a:r>
              <a:rPr lang="en-US" u="sng" dirty="0" err="1" smtClean="0"/>
              <a:t>Biodomes</a:t>
            </a:r>
            <a:r>
              <a:rPr lang="en-US" u="sng" dirty="0" smtClean="0"/>
              <a:t>:</a:t>
            </a:r>
          </a:p>
          <a:p>
            <a:endParaRPr lang="en-US" sz="2400" u="sng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N</a:t>
            </a:r>
            <a:r>
              <a:rPr lang="en-US" sz="1600" dirty="0" smtClean="0"/>
              <a:t>aturally ventilated</a:t>
            </a:r>
          </a:p>
          <a:p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7m in height</a:t>
            </a:r>
          </a:p>
          <a:p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300 sq. m each</a:t>
            </a:r>
          </a:p>
          <a:p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Growing herbs, vegetables &amp; fruits</a:t>
            </a:r>
          </a:p>
          <a:p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Priority to residents</a:t>
            </a:r>
          </a:p>
          <a:p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Surplus sold at Friday Community Market</a:t>
            </a:r>
          </a:p>
          <a:p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Herb production will meet total residents’ needs</a:t>
            </a:r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5.半鸟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990600"/>
            <a:ext cx="5923606" cy="5257800"/>
          </a:xfrm>
        </p:spPr>
      </p:pic>
      <p:sp>
        <p:nvSpPr>
          <p:cNvPr id="12" name="Content Placeholder 46"/>
          <p:cNvSpPr>
            <a:spLocks noGrp="1"/>
          </p:cNvSpPr>
          <p:nvPr>
            <p:ph idx="4294967295"/>
          </p:nvPr>
        </p:nvSpPr>
        <p:spPr>
          <a:xfrm>
            <a:off x="5923606" y="1000836"/>
            <a:ext cx="3240360" cy="58571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1500" u="sng" dirty="0" smtClean="0"/>
              <a:t>General information:</a:t>
            </a:r>
          </a:p>
          <a:p>
            <a:pPr marL="0" indent="0">
              <a:buNone/>
            </a:pPr>
            <a:endParaRPr lang="en-GB" sz="1500" u="sng" dirty="0" smtClean="0"/>
          </a:p>
          <a:p>
            <a:pPr>
              <a:buFont typeface="Wingdings" pitchFamily="2" charset="2"/>
              <a:buChar char="§"/>
            </a:pPr>
            <a:r>
              <a:rPr lang="en-GB" sz="1500" dirty="0" smtClean="0"/>
              <a:t>5 clusters, 100 units each = 500 units total</a:t>
            </a:r>
          </a:p>
          <a:p>
            <a:pPr marL="0" indent="0">
              <a:buNone/>
            </a:pPr>
            <a:endParaRPr lang="en-GB" sz="1500" dirty="0" smtClean="0"/>
          </a:p>
          <a:p>
            <a:pPr>
              <a:buFont typeface="Wingdings" pitchFamily="2" charset="2"/>
              <a:buChar char="§"/>
            </a:pPr>
            <a:r>
              <a:rPr lang="en-GB" sz="1500" dirty="0" smtClean="0"/>
              <a:t>Connected to Central Green Spine</a:t>
            </a:r>
          </a:p>
          <a:p>
            <a:pPr marL="0" indent="0">
              <a:buNone/>
            </a:pPr>
            <a:endParaRPr lang="en-GB" sz="1500" dirty="0" smtClean="0"/>
          </a:p>
          <a:p>
            <a:pPr>
              <a:buFont typeface="Wingdings" pitchFamily="2" charset="2"/>
              <a:buChar char="§"/>
            </a:pPr>
            <a:r>
              <a:rPr lang="en-GB" sz="1500" dirty="0"/>
              <a:t>Fully gated and monitored for safety and </a:t>
            </a:r>
            <a:r>
              <a:rPr lang="en-GB" sz="1500" dirty="0" smtClean="0"/>
              <a:t>security</a:t>
            </a:r>
          </a:p>
          <a:p>
            <a:pPr marL="0" indent="0">
              <a:buNone/>
            </a:pPr>
            <a:endParaRPr lang="en-GB" sz="1500" dirty="0" smtClean="0"/>
          </a:p>
          <a:p>
            <a:pPr>
              <a:buFont typeface="Wingdings" pitchFamily="2" charset="2"/>
              <a:buChar char="§"/>
            </a:pPr>
            <a:r>
              <a:rPr lang="en-GB" sz="1500" dirty="0" smtClean="0"/>
              <a:t>Each cluster divided into 16 lots of 3 &amp; 4 bedroom courtyard &amp; garden villas. </a:t>
            </a:r>
          </a:p>
          <a:p>
            <a:pPr>
              <a:buFont typeface="Wingdings" pitchFamily="2" charset="2"/>
              <a:buChar char="§"/>
            </a:pPr>
            <a:endParaRPr lang="en-GB" sz="1500" dirty="0"/>
          </a:p>
          <a:p>
            <a:pPr>
              <a:buFont typeface="Wingdings" pitchFamily="2" charset="2"/>
              <a:buChar char="§"/>
            </a:pPr>
            <a:r>
              <a:rPr lang="en-US" sz="1500" dirty="0"/>
              <a:t>Solar shaded parking </a:t>
            </a:r>
            <a:r>
              <a:rPr lang="en-US" sz="1500" dirty="0" smtClean="0"/>
              <a:t>areas function to:</a:t>
            </a:r>
            <a:endParaRPr lang="en-US" sz="1500" dirty="0"/>
          </a:p>
          <a:p>
            <a:pPr lvl="1"/>
            <a:r>
              <a:rPr lang="en-US" sz="1500" dirty="0" smtClean="0"/>
              <a:t>generate </a:t>
            </a:r>
            <a:r>
              <a:rPr lang="en-US" sz="1500" dirty="0"/>
              <a:t>power for outdoor LED </a:t>
            </a:r>
            <a:r>
              <a:rPr lang="en-US" sz="1500" dirty="0" smtClean="0"/>
              <a:t>lighting </a:t>
            </a:r>
          </a:p>
          <a:p>
            <a:pPr lvl="1"/>
            <a:r>
              <a:rPr lang="en-US" sz="1500" dirty="0"/>
              <a:t>c</a:t>
            </a:r>
            <a:r>
              <a:rPr lang="en-US" sz="1500" dirty="0" smtClean="0"/>
              <a:t>harge electrical cars &amp; golf carts</a:t>
            </a:r>
          </a:p>
          <a:p>
            <a:pPr marL="457200" lvl="1" indent="0">
              <a:buNone/>
            </a:pPr>
            <a:endParaRPr lang="en-US" sz="15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1500" dirty="0" smtClean="0"/>
              <a:t>10 to 100m distance between parking area &amp; villas</a:t>
            </a:r>
            <a:endParaRPr lang="en-GB" sz="1500" dirty="0" smtClean="0"/>
          </a:p>
          <a:p>
            <a:pPr marL="0" indent="0">
              <a:buNone/>
            </a:pPr>
            <a:endParaRPr lang="en-GB" sz="1500" dirty="0"/>
          </a:p>
          <a:p>
            <a:pPr lvl="0">
              <a:buFont typeface="Wingdings" pitchFamily="2" charset="2"/>
              <a:buChar char="§"/>
            </a:pPr>
            <a:r>
              <a:rPr lang="en-US" sz="1500" dirty="0" smtClean="0"/>
              <a:t>2 allocated car parking spaces &amp; 2 allocated golf cart spaces for each villa: </a:t>
            </a:r>
          </a:p>
          <a:p>
            <a:pPr lvl="1">
              <a:buFont typeface="Wingdings" pitchFamily="2" charset="2"/>
              <a:buChar char="§"/>
            </a:pPr>
            <a:r>
              <a:rPr lang="en-US" sz="1500" dirty="0" smtClean="0"/>
              <a:t>1 golf cart space underneath the solar shaded parking area</a:t>
            </a:r>
          </a:p>
          <a:p>
            <a:pPr lvl="1">
              <a:buFont typeface="Wingdings" pitchFamily="2" charset="2"/>
              <a:buChar char="§"/>
            </a:pPr>
            <a:r>
              <a:rPr lang="en-US" sz="1500" dirty="0" smtClean="0"/>
              <a:t>1 golf cart space in villa</a:t>
            </a:r>
          </a:p>
          <a:p>
            <a:pPr lvl="0">
              <a:buFont typeface="Wingdings" pitchFamily="2" charset="2"/>
              <a:buChar char="§"/>
            </a:pPr>
            <a:endParaRPr lang="en-US" sz="1400" dirty="0" smtClean="0"/>
          </a:p>
          <a:p>
            <a:pPr>
              <a:buFont typeface="Wingdings" pitchFamily="2" charset="2"/>
              <a:buChar char="§"/>
            </a:pPr>
            <a:endParaRPr lang="en-US" sz="1600" dirty="0" smtClean="0"/>
          </a:p>
          <a:p>
            <a:pPr>
              <a:buFont typeface="Wingdings" pitchFamily="2" charset="2"/>
              <a:buChar char="§"/>
            </a:pPr>
            <a:endParaRPr lang="en-US" sz="1600" dirty="0"/>
          </a:p>
          <a:p>
            <a:pPr>
              <a:buFont typeface="Wingdings" pitchFamily="2" charset="2"/>
              <a:buChar char="§"/>
            </a:pPr>
            <a:endParaRPr lang="en-US" sz="1600" dirty="0" smtClean="0"/>
          </a:p>
          <a:p>
            <a:pPr>
              <a:buFont typeface="Wingdings" pitchFamily="2" charset="2"/>
              <a:buChar char="§"/>
            </a:pPr>
            <a:endParaRPr lang="en-US" sz="1600" dirty="0"/>
          </a:p>
          <a:p>
            <a:pPr>
              <a:buFont typeface="Wingdings" pitchFamily="2" charset="2"/>
              <a:buChar char="§"/>
            </a:pPr>
            <a:endParaRPr lang="en-GB" sz="1600" dirty="0" smtClean="0"/>
          </a:p>
          <a:p>
            <a:pPr>
              <a:buFont typeface="Wingdings" pitchFamily="2" charset="2"/>
              <a:buChar char="§"/>
            </a:pPr>
            <a:endParaRPr lang="en-GB" sz="1600" dirty="0" smtClean="0"/>
          </a:p>
          <a:p>
            <a:pPr>
              <a:buFont typeface="Wingdings" pitchFamily="2" charset="2"/>
              <a:buChar char="§"/>
            </a:pPr>
            <a:endParaRPr lang="en-GB" sz="1600" dirty="0" smtClean="0"/>
          </a:p>
          <a:p>
            <a:pPr>
              <a:buFont typeface="Wingdings" pitchFamily="2" charset="2"/>
              <a:buChar char="§"/>
            </a:pPr>
            <a:endParaRPr lang="en-US" sz="1600" dirty="0" smtClean="0"/>
          </a:p>
          <a:p>
            <a:pPr>
              <a:buFont typeface="Wingdings" pitchFamily="2" charset="2"/>
              <a:buChar char="§"/>
            </a:pPr>
            <a:endParaRPr lang="en-US" sz="1600" dirty="0" smtClean="0"/>
          </a:p>
          <a:p>
            <a:pPr marL="0" indent="0">
              <a:buFont typeface="Wingdings" pitchFamily="2" charset="2"/>
              <a:buChar char="§"/>
            </a:pPr>
            <a:endParaRPr lang="en-US" sz="1600" dirty="0" smtClean="0"/>
          </a:p>
          <a:p>
            <a:pPr marL="0" indent="0">
              <a:buFont typeface="Wingdings" pitchFamily="2" charset="2"/>
              <a:buChar char="§"/>
            </a:pPr>
            <a:endParaRPr lang="en-US" sz="1600" dirty="0" smtClean="0"/>
          </a:p>
          <a:p>
            <a:pPr marL="0" indent="0">
              <a:buFont typeface="Wingdings" pitchFamily="2" charset="2"/>
              <a:buChar char="§"/>
            </a:pPr>
            <a:endParaRPr lang="en-US" sz="1600" dirty="0" smtClean="0"/>
          </a:p>
          <a:p>
            <a:pPr marL="0" indent="0">
              <a:buFont typeface="Wingdings" pitchFamily="2" charset="2"/>
              <a:buChar char="§"/>
            </a:pPr>
            <a:endParaRPr lang="en-US" sz="1600" dirty="0" smtClean="0"/>
          </a:p>
          <a:p>
            <a:pPr marL="0" indent="0">
              <a:buFont typeface="Wingdings" pitchFamily="2" charset="2"/>
              <a:buChar char="§"/>
            </a:pPr>
            <a:endParaRPr lang="en-US" sz="1600" dirty="0" smtClean="0"/>
          </a:p>
          <a:p>
            <a:pPr marL="0" indent="0">
              <a:buFont typeface="Wingdings" pitchFamily="2" charset="2"/>
              <a:buChar char="§"/>
            </a:pPr>
            <a:endParaRPr lang="en-US" sz="1600" dirty="0" smtClean="0"/>
          </a:p>
          <a:p>
            <a:pPr marL="0" indent="0">
              <a:buFont typeface="Wingdings" pitchFamily="2" charset="2"/>
              <a:buChar char="§"/>
            </a:pPr>
            <a:endParaRPr lang="en-US" sz="1600" dirty="0" smtClean="0"/>
          </a:p>
          <a:p>
            <a:pPr marL="0" indent="0">
              <a:buFont typeface="Wingdings" pitchFamily="2" charset="2"/>
              <a:buChar char="§"/>
            </a:pPr>
            <a:endParaRPr lang="en-GB" sz="1600" dirty="0"/>
          </a:p>
        </p:txBody>
      </p:sp>
      <p:sp>
        <p:nvSpPr>
          <p:cNvPr id="6" name="Title 2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516216" cy="432049"/>
          </a:xfrm>
        </p:spPr>
        <p:txBody>
          <a:bodyPr/>
          <a:lstStyle/>
          <a:p>
            <a:r>
              <a:rPr lang="en-US" dirty="0" smtClean="0"/>
              <a:t>4. The Residential Clusters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5331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6"/>
          <p:cNvSpPr txBox="1">
            <a:spLocks/>
          </p:cNvSpPr>
          <p:nvPr/>
        </p:nvSpPr>
        <p:spPr>
          <a:xfrm>
            <a:off x="6553200" y="1219200"/>
            <a:ext cx="2551112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1300" u="sng" dirty="0" smtClean="0"/>
              <a:t>Within the clusters:</a:t>
            </a:r>
          </a:p>
          <a:p>
            <a:pPr lvl="0">
              <a:spcBef>
                <a:spcPct val="20000"/>
              </a:spcBef>
              <a:defRPr/>
            </a:pPr>
            <a:endParaRPr lang="en-US" sz="1300" dirty="0" smtClean="0"/>
          </a:p>
          <a:p>
            <a:pPr marL="285750" lvl="0" indent="-28575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1300" dirty="0" smtClean="0"/>
              <a:t>Sikkas (internal roads) fully pedestrianized</a:t>
            </a:r>
          </a:p>
          <a:p>
            <a:pPr lvl="0">
              <a:spcBef>
                <a:spcPct val="20000"/>
              </a:spcBef>
              <a:defRPr/>
            </a:pPr>
            <a:endParaRPr lang="en-US" sz="1300" dirty="0" smtClean="0"/>
          </a:p>
          <a:p>
            <a:pPr marL="285750" lvl="0" indent="-28575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1300" dirty="0" smtClean="0"/>
              <a:t>Shaded, safe &amp; car free</a:t>
            </a:r>
          </a:p>
          <a:p>
            <a:pPr marL="285750" lvl="0" indent="-28575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1300" dirty="0" smtClean="0"/>
          </a:p>
          <a:p>
            <a:pPr marL="285750" lvl="0" indent="-28575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1300" dirty="0" smtClean="0"/>
              <a:t>Central urban plazas with a </a:t>
            </a:r>
            <a:r>
              <a:rPr lang="en-US" sz="1300" dirty="0" err="1" smtClean="0"/>
              <a:t>barjeel</a:t>
            </a:r>
            <a:r>
              <a:rPr lang="en-US" sz="1300" dirty="0" smtClean="0"/>
              <a:t> wind tower and electric shuttle stop</a:t>
            </a:r>
          </a:p>
          <a:p>
            <a:pPr marL="285750" lvl="0" indent="-28575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1300" dirty="0" smtClean="0"/>
          </a:p>
          <a:p>
            <a:pPr marL="285750" lvl="0" indent="-28575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1300" dirty="0" smtClean="0"/>
              <a:t>4 children play parks per cluster; 1 per 25 villas</a:t>
            </a:r>
          </a:p>
          <a:p>
            <a:pPr lvl="0">
              <a:spcBef>
                <a:spcPct val="20000"/>
              </a:spcBef>
              <a:defRPr/>
            </a:pPr>
            <a:endParaRPr lang="en-US" sz="1300" dirty="0" smtClean="0"/>
          </a:p>
          <a:p>
            <a:pPr marL="285750" lvl="0" indent="-28575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1300" dirty="0" smtClean="0"/>
              <a:t>Multiple recycling stations</a:t>
            </a:r>
          </a:p>
          <a:p>
            <a:pPr marL="285750" lvl="0" indent="-28575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13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1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00" name="Picture 4" descr="H:\plaza\Camera 1 edited.png"/>
          <p:cNvPicPr>
            <a:picLocks noChangeAspect="1" noChangeArrowheads="1"/>
          </p:cNvPicPr>
          <p:nvPr/>
        </p:nvPicPr>
        <p:blipFill>
          <a:blip r:embed="rId3" cstate="print"/>
          <a:srcRect l="22500" r="12500" b="10937"/>
          <a:stretch>
            <a:fillRect/>
          </a:stretch>
        </p:blipFill>
        <p:spPr bwMode="auto">
          <a:xfrm>
            <a:off x="0" y="960120"/>
            <a:ext cx="6553200" cy="5212080"/>
          </a:xfrm>
          <a:prstGeom prst="rect">
            <a:avLst/>
          </a:prstGeom>
          <a:noFill/>
        </p:spPr>
      </p:pic>
      <p:sp>
        <p:nvSpPr>
          <p:cNvPr id="6" name="Title 2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516216" cy="432049"/>
          </a:xfrm>
        </p:spPr>
        <p:txBody>
          <a:bodyPr/>
          <a:lstStyle/>
          <a:p>
            <a:r>
              <a:rPr lang="en-US" dirty="0" smtClean="0"/>
              <a:t>4. The Residential Clusters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26" descr="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016" y="955576"/>
            <a:ext cx="6048672" cy="5369024"/>
          </a:xfrm>
        </p:spPr>
      </p:pic>
      <p:sp>
        <p:nvSpPr>
          <p:cNvPr id="2" name="TextBox 1"/>
          <p:cNvSpPr txBox="1"/>
          <p:nvPr/>
        </p:nvSpPr>
        <p:spPr>
          <a:xfrm>
            <a:off x="6084168" y="1143000"/>
            <a:ext cx="3059832" cy="789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Private, North oriented , L-shaped units with abundant daylight &amp; landscaped garden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Highly insulated UV reflective walls, roof and windows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Accessible solar shaded rooftop terrace overlooking the city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Smart, energy efficient air conditioning system with humidity controls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Energy-Star rated kitchen appliances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3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/>
              <a:t>S</a:t>
            </a:r>
            <a:r>
              <a:rPr lang="en-US" sz="1300" dirty="0" smtClean="0"/>
              <a:t>olar water heaters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LED lighting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Water efficient fixtures, faucets &amp; appliances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100% recycling of wastewater in separate grey &amp; black water drainage networks</a:t>
            </a:r>
          </a:p>
          <a:p>
            <a:pPr>
              <a:buFont typeface="Wingdings" pitchFamily="2" charset="2"/>
              <a:buChar char="§"/>
            </a:pPr>
            <a:endParaRPr lang="en-US" sz="1300" dirty="0" smtClean="0"/>
          </a:p>
          <a:p>
            <a:pPr>
              <a:buFont typeface="Wingdings" pitchFamily="2" charset="2"/>
              <a:buChar char="§"/>
            </a:pPr>
            <a:endParaRPr lang="en-US" sz="1300" dirty="0" smtClean="0"/>
          </a:p>
          <a:p>
            <a:pPr>
              <a:buFont typeface="Wingdings" pitchFamily="2" charset="2"/>
              <a:buChar char="§"/>
            </a:pPr>
            <a:endParaRPr lang="en-US" sz="13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1300" dirty="0"/>
          </a:p>
          <a:p>
            <a:pPr>
              <a:buFont typeface="Wingdings" pitchFamily="2" charset="2"/>
              <a:buChar char="§"/>
            </a:pPr>
            <a:endParaRPr lang="en-US" sz="1300" dirty="0" smtClean="0"/>
          </a:p>
          <a:p>
            <a:pPr marL="342900" indent="-342900">
              <a:buFont typeface="Wingdings" pitchFamily="2" charset="2"/>
              <a:buChar char="§"/>
            </a:pPr>
            <a:endParaRPr lang="en-US" sz="1300" dirty="0" smtClean="0"/>
          </a:p>
          <a:p>
            <a:pPr marL="342900" indent="-342900">
              <a:buFont typeface="Wingdings" pitchFamily="2" charset="2"/>
              <a:buChar char="§"/>
            </a:pPr>
            <a:endParaRPr lang="en-US" sz="1300" dirty="0" smtClean="0"/>
          </a:p>
          <a:p>
            <a:pPr marL="342900" indent="-342900">
              <a:buFont typeface="Wingdings" pitchFamily="2" charset="2"/>
              <a:buChar char="§"/>
            </a:pPr>
            <a:endParaRPr lang="en-US" sz="1300" b="1" dirty="0" smtClean="0"/>
          </a:p>
          <a:p>
            <a:pPr marL="800100" lvl="1" indent="-342900">
              <a:buFont typeface="Wingdings" pitchFamily="2" charset="2"/>
              <a:buChar char="§"/>
            </a:pPr>
            <a:endParaRPr lang="en-US" sz="1300" b="1" dirty="0" smtClean="0"/>
          </a:p>
          <a:p>
            <a:pPr marL="800100" lvl="1" indent="-342900">
              <a:buFont typeface="Wingdings" pitchFamily="2" charset="2"/>
              <a:buChar char="§"/>
            </a:pPr>
            <a:endParaRPr lang="en-US" sz="1300" b="1" dirty="0" smtClean="0"/>
          </a:p>
          <a:p>
            <a:pPr marL="800100" lvl="1" indent="-342900">
              <a:buFont typeface="Wingdings" pitchFamily="2" charset="2"/>
              <a:buChar char="§"/>
            </a:pPr>
            <a:endParaRPr lang="en-US" sz="1300" dirty="0" smtClean="0"/>
          </a:p>
          <a:p>
            <a:pPr marL="800100" lvl="1" indent="-342900">
              <a:buFont typeface="Wingdings" pitchFamily="2" charset="2"/>
              <a:buChar char="§"/>
            </a:pPr>
            <a:endParaRPr lang="en-US" sz="1300" dirty="0" smtClean="0"/>
          </a:p>
          <a:p>
            <a:pPr>
              <a:buFont typeface="Wingdings" pitchFamily="2" charset="2"/>
              <a:buChar char="§"/>
            </a:pPr>
            <a:endParaRPr lang="en-US" sz="1300" dirty="0"/>
          </a:p>
        </p:txBody>
      </p:sp>
      <p:sp>
        <p:nvSpPr>
          <p:cNvPr id="6" name="Title 2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516216" cy="432049"/>
          </a:xfrm>
        </p:spPr>
        <p:txBody>
          <a:bodyPr/>
          <a:lstStyle/>
          <a:p>
            <a:r>
              <a:rPr lang="en-US" dirty="0" smtClean="0"/>
              <a:t>4. Courtyard &amp; Garden Villa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9660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46"/>
          <p:cNvSpPr>
            <a:spLocks noGrp="1"/>
          </p:cNvSpPr>
          <p:nvPr>
            <p:ph idx="4294967295"/>
          </p:nvPr>
        </p:nvSpPr>
        <p:spPr>
          <a:xfrm>
            <a:off x="5819866" y="1143000"/>
            <a:ext cx="3324134" cy="6934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300" u="sng" dirty="0" smtClean="0"/>
              <a:t>General information:</a:t>
            </a:r>
          </a:p>
          <a:p>
            <a:pPr marL="0" indent="0">
              <a:buNone/>
            </a:pPr>
            <a:endParaRPr lang="en-US" sz="1300" u="sng" dirty="0" smtClean="0"/>
          </a:p>
          <a:p>
            <a:pPr marL="0" indent="0">
              <a:buNone/>
            </a:pPr>
            <a:r>
              <a:rPr lang="en-US" sz="1300" dirty="0" smtClean="0"/>
              <a:t>A 15,000 sq m. community mall  that comprises:</a:t>
            </a:r>
          </a:p>
          <a:p>
            <a:pPr marL="0" indent="0">
              <a:buFont typeface="Wingdings" pitchFamily="2" charset="2"/>
              <a:buChar char="§"/>
            </a:pPr>
            <a:endParaRPr lang="en-US" sz="1300" dirty="0"/>
          </a:p>
          <a:p>
            <a:pPr>
              <a:buFont typeface="+mj-lt"/>
              <a:buAutoNum type="arabicPeriod"/>
            </a:pPr>
            <a:r>
              <a:rPr lang="en-US" sz="1300" dirty="0" smtClean="0"/>
              <a:t>Shops, cafes &amp; restaurants, on the periphery of an outdoor central plaza</a:t>
            </a:r>
          </a:p>
          <a:p>
            <a:pPr>
              <a:buFont typeface="+mj-lt"/>
              <a:buAutoNum type="arabicPeriod"/>
            </a:pPr>
            <a:endParaRPr lang="en-US" sz="1300" dirty="0"/>
          </a:p>
          <a:p>
            <a:pPr>
              <a:buFont typeface="+mj-lt"/>
              <a:buAutoNum type="arabicPeriod"/>
            </a:pPr>
            <a:r>
              <a:rPr lang="en-US" sz="1300" dirty="0" smtClean="0"/>
              <a:t>89 rentable apartments:</a:t>
            </a:r>
          </a:p>
          <a:p>
            <a:pPr lvl="1"/>
            <a:r>
              <a:rPr lang="en-US" sz="1200" dirty="0" smtClean="0"/>
              <a:t>studios, 1 &amp;2 bedrooms</a:t>
            </a:r>
          </a:p>
          <a:p>
            <a:pPr lvl="1"/>
            <a:r>
              <a:rPr lang="en-US" sz="1200" dirty="0" smtClean="0"/>
              <a:t>rent priority to community employees.</a:t>
            </a:r>
            <a:endParaRPr lang="en-US" sz="1200" dirty="0"/>
          </a:p>
          <a:p>
            <a:pPr>
              <a:buFont typeface="+mj-lt"/>
              <a:buAutoNum type="arabicPeriod"/>
            </a:pPr>
            <a:endParaRPr lang="en-US" sz="1300" dirty="0" smtClean="0"/>
          </a:p>
          <a:p>
            <a:pPr>
              <a:buFont typeface="+mj-lt"/>
              <a:buAutoNum type="arabicPeriod"/>
            </a:pPr>
            <a:r>
              <a:rPr lang="en-US" sz="1300" dirty="0" smtClean="0"/>
              <a:t>Offices </a:t>
            </a:r>
          </a:p>
          <a:p>
            <a:pPr>
              <a:buFont typeface="+mj-lt"/>
              <a:buAutoNum type="arabicPeriod"/>
            </a:pPr>
            <a:endParaRPr lang="en-US" sz="1300" dirty="0" smtClean="0"/>
          </a:p>
          <a:p>
            <a:pPr>
              <a:buFont typeface="+mj-lt"/>
              <a:buAutoNum type="arabicPeriod"/>
            </a:pPr>
            <a:r>
              <a:rPr lang="en-US" sz="1300" dirty="0" smtClean="0"/>
              <a:t>Healthcare clinic </a:t>
            </a:r>
          </a:p>
          <a:p>
            <a:pPr>
              <a:buFont typeface="+mj-lt"/>
              <a:buAutoNum type="arabicPeriod"/>
            </a:pPr>
            <a:endParaRPr lang="en-US" sz="1300" dirty="0" smtClean="0"/>
          </a:p>
          <a:p>
            <a:pPr>
              <a:buFont typeface="+mj-lt"/>
              <a:buAutoNum type="arabicPeriod"/>
            </a:pPr>
            <a:r>
              <a:rPr lang="en-US" sz="1300" dirty="0" smtClean="0"/>
              <a:t>Nursery</a:t>
            </a:r>
          </a:p>
          <a:p>
            <a:pPr>
              <a:buFont typeface="+mj-lt"/>
              <a:buAutoNum type="arabicPeriod"/>
            </a:pPr>
            <a:endParaRPr lang="en-US" sz="1300" dirty="0" smtClean="0"/>
          </a:p>
          <a:p>
            <a:pPr>
              <a:buFont typeface="+mj-lt"/>
              <a:buAutoNum type="arabicPeriod"/>
            </a:pPr>
            <a:r>
              <a:rPr lang="en-US" sz="1300" dirty="0" smtClean="0"/>
              <a:t>Supermarket</a:t>
            </a:r>
            <a:endParaRPr lang="en-US" sz="1300" dirty="0"/>
          </a:p>
          <a:p>
            <a:pPr>
              <a:buFont typeface="+mj-lt"/>
              <a:buAutoNum type="arabicPeriod"/>
            </a:pPr>
            <a:endParaRPr lang="en-US" sz="1300" dirty="0" smtClean="0"/>
          </a:p>
          <a:p>
            <a:pPr>
              <a:buFont typeface="+mj-lt"/>
              <a:buAutoNum type="arabicPeriod"/>
            </a:pPr>
            <a:r>
              <a:rPr lang="en-US" sz="1300" dirty="0" smtClean="0"/>
              <a:t>Community amenities</a:t>
            </a:r>
          </a:p>
          <a:p>
            <a:pPr>
              <a:buFont typeface="+mj-lt"/>
              <a:buAutoNum type="arabicPeriod"/>
            </a:pPr>
            <a:endParaRPr lang="en-US" sz="1300" dirty="0" smtClean="0"/>
          </a:p>
          <a:p>
            <a:pPr>
              <a:buFont typeface="+mj-lt"/>
              <a:buAutoNum type="arabicPeriod"/>
            </a:pPr>
            <a:r>
              <a:rPr lang="en-US" sz="1300" dirty="0" smtClean="0"/>
              <a:t>Friday Community Market</a:t>
            </a:r>
          </a:p>
          <a:p>
            <a:pPr marL="0" indent="0">
              <a:buNone/>
            </a:pPr>
            <a:endParaRPr lang="en-US" sz="1300" dirty="0" smtClean="0"/>
          </a:p>
          <a:p>
            <a:pPr marL="0" indent="0">
              <a:buFont typeface="Wingdings" pitchFamily="2" charset="2"/>
              <a:buChar char="§"/>
            </a:pPr>
            <a:endParaRPr lang="en-US" sz="1300" dirty="0" smtClean="0"/>
          </a:p>
          <a:p>
            <a:pPr marL="0" indent="0">
              <a:buFont typeface="Wingdings" pitchFamily="2" charset="2"/>
              <a:buChar char="§"/>
            </a:pPr>
            <a:endParaRPr lang="en-US" sz="1300" b="1" dirty="0" smtClean="0"/>
          </a:p>
          <a:p>
            <a:pPr marL="0" indent="0">
              <a:buFont typeface="Wingdings" pitchFamily="2" charset="2"/>
              <a:buChar char="§"/>
            </a:pPr>
            <a:endParaRPr lang="en-US" sz="1300" b="1" dirty="0" smtClean="0"/>
          </a:p>
          <a:p>
            <a:pPr marL="0" indent="0">
              <a:buFont typeface="Wingdings" pitchFamily="2" charset="2"/>
              <a:buChar char="§"/>
            </a:pPr>
            <a:endParaRPr lang="en-US" sz="1300" b="1" dirty="0" smtClean="0"/>
          </a:p>
          <a:p>
            <a:pPr marL="0" indent="0">
              <a:buFont typeface="Wingdings" pitchFamily="2" charset="2"/>
              <a:buChar char="§"/>
            </a:pPr>
            <a:endParaRPr lang="en-US" sz="1300" b="1" dirty="0" smtClean="0"/>
          </a:p>
          <a:p>
            <a:pPr marL="0" indent="0">
              <a:buFont typeface="Wingdings" pitchFamily="2" charset="2"/>
              <a:buChar char="§"/>
            </a:pPr>
            <a:endParaRPr lang="en-US" sz="1300" b="1" dirty="0" smtClean="0"/>
          </a:p>
          <a:p>
            <a:pPr marL="0" indent="0">
              <a:buFont typeface="Wingdings" pitchFamily="2" charset="2"/>
              <a:buChar char="§"/>
            </a:pPr>
            <a:endParaRPr lang="en-US" sz="1300" b="1" dirty="0" smtClean="0"/>
          </a:p>
          <a:p>
            <a:pPr marL="0" indent="0">
              <a:buFont typeface="Wingdings" pitchFamily="2" charset="2"/>
              <a:buChar char="§"/>
            </a:pPr>
            <a:endParaRPr lang="en-US" sz="1300" b="1" dirty="0" smtClean="0"/>
          </a:p>
          <a:p>
            <a:pPr marL="0" indent="0">
              <a:buFont typeface="Wingdings" pitchFamily="2" charset="2"/>
              <a:buChar char="§"/>
            </a:pPr>
            <a:endParaRPr lang="en-GB" sz="1300" dirty="0"/>
          </a:p>
        </p:txBody>
      </p:sp>
      <p:pic>
        <p:nvPicPr>
          <p:cNvPr id="6" name="Picture 2" descr="\\Srvr-01\dsc\in\Al Ajmi\02-04-14 Al Ajmi - Mixed Use\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990" y="1777345"/>
            <a:ext cx="5389810" cy="4547255"/>
          </a:xfrm>
          <a:prstGeom prst="rect">
            <a:avLst/>
          </a:prstGeom>
          <a:noFill/>
        </p:spPr>
      </p:pic>
      <p:sp>
        <p:nvSpPr>
          <p:cNvPr id="7" name="Title 2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516216" cy="432049"/>
          </a:xfrm>
        </p:spPr>
        <p:txBody>
          <a:bodyPr/>
          <a:lstStyle/>
          <a:p>
            <a:r>
              <a:rPr lang="en-US" dirty="0" smtClean="0"/>
              <a:t>5. Community Mall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10668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* Home </a:t>
            </a:r>
            <a:r>
              <a:rPr lang="en-US" sz="1600" b="1" dirty="0"/>
              <a:t>owners </a:t>
            </a:r>
            <a:r>
              <a:rPr lang="en-US" sz="1600" b="1" dirty="0" smtClean="0"/>
              <a:t>enjoy a Net </a:t>
            </a:r>
            <a:r>
              <a:rPr lang="en-US" sz="1600" b="1" dirty="0"/>
              <a:t>Zero service </a:t>
            </a:r>
            <a:r>
              <a:rPr lang="en-US" sz="1600" b="1" dirty="0" smtClean="0"/>
              <a:t>&amp; maintenance </a:t>
            </a:r>
            <a:r>
              <a:rPr lang="en-US" sz="1600" b="1" dirty="0"/>
              <a:t>fee </a:t>
            </a:r>
            <a:r>
              <a:rPr lang="en-US" sz="1600" b="1" dirty="0" smtClean="0"/>
              <a:t>scheme from shared </a:t>
            </a:r>
            <a:r>
              <a:rPr lang="en-US" sz="1600" b="1" dirty="0"/>
              <a:t>revenues </a:t>
            </a:r>
            <a:r>
              <a:rPr lang="en-US" sz="1600" b="1" dirty="0" smtClean="0"/>
              <a:t>of the </a:t>
            </a:r>
            <a:r>
              <a:rPr lang="en-US" sz="1600" b="1" dirty="0"/>
              <a:t>community mall rentals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19764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53200" y="990600"/>
            <a:ext cx="25146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u="sng" dirty="0" smtClean="0"/>
              <a:t>General information:</a:t>
            </a:r>
          </a:p>
          <a:p>
            <a:endParaRPr lang="en-US" sz="1300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/>
              <a:t>1500 sq.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/>
              <a:t>Located at the gateway of the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/>
              <a:t>700 person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r>
              <a:rPr lang="en-US" sz="1300" dirty="0" smtClean="0"/>
              <a:t>Consists of:</a:t>
            </a:r>
          </a:p>
          <a:p>
            <a:endParaRPr lang="en-US" sz="13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300" dirty="0" smtClean="0"/>
              <a:t>Sustainable design strategies:</a:t>
            </a:r>
          </a:p>
          <a:p>
            <a:pPr marL="342900" indent="-342900">
              <a:buFont typeface="+mj-lt"/>
              <a:buAutoNum type="arabicPeriod"/>
            </a:pPr>
            <a:endParaRPr lang="en-US" sz="13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100%  water recycling from ablution areas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LED lighting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High efficiency HVAC with moisture control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UV reflective paint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Solar Water Heaters</a:t>
            </a:r>
          </a:p>
          <a:p>
            <a:pPr lvl="1">
              <a:buFont typeface="Wingdings" pitchFamily="2" charset="2"/>
              <a:buChar char="§"/>
            </a:pPr>
            <a:endParaRPr lang="en-US" sz="13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300" dirty="0" smtClean="0"/>
              <a:t>Solar shaded parking areas powering outdoor LED lighting</a:t>
            </a:r>
            <a:endParaRPr lang="en-US" dirty="0" smtClean="0"/>
          </a:p>
          <a:p>
            <a:r>
              <a:rPr lang="en-US" dirty="0" smtClean="0"/>
              <a:t> </a:t>
            </a:r>
          </a:p>
        </p:txBody>
      </p:sp>
      <p:pic>
        <p:nvPicPr>
          <p:cNvPr id="8" name="Content Placeholder 7" descr="1.总规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8334" t="40491" r="32500"/>
          <a:stretch>
            <a:fillRect/>
          </a:stretch>
        </p:blipFill>
        <p:spPr>
          <a:xfrm>
            <a:off x="0" y="1002223"/>
            <a:ext cx="6477000" cy="5322377"/>
          </a:xfrm>
        </p:spPr>
      </p:pic>
      <p:sp>
        <p:nvSpPr>
          <p:cNvPr id="7" name="Title 2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516216" cy="432049"/>
          </a:xfrm>
        </p:spPr>
        <p:txBody>
          <a:bodyPr/>
          <a:lstStyle/>
          <a:p>
            <a:r>
              <a:rPr lang="en-US" dirty="0" smtClean="0"/>
              <a:t>6. Mosque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588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度假村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6588225" cy="5201344"/>
          </a:xfrm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2057400" y="0"/>
            <a:ext cx="7086600" cy="886545"/>
          </a:xfrm>
        </p:spPr>
        <p:txBody>
          <a:bodyPr/>
          <a:lstStyle/>
          <a:p>
            <a:r>
              <a:rPr lang="en-US" dirty="0" smtClean="0"/>
              <a:t>7. Eco-Resort</a:t>
            </a:r>
            <a:r>
              <a:rPr lang="en-US" dirty="0"/>
              <a:t> </a:t>
            </a:r>
            <a:r>
              <a:rPr lang="en-US" dirty="0" smtClean="0"/>
              <a:t>and 8. Country Club </a:t>
            </a:r>
            <a:endParaRPr lang="en-US" dirty="0"/>
          </a:p>
        </p:txBody>
      </p:sp>
      <p:sp>
        <p:nvSpPr>
          <p:cNvPr id="7" name="Content Placeholder 10"/>
          <p:cNvSpPr>
            <a:spLocks noGrp="1"/>
          </p:cNvSpPr>
          <p:nvPr>
            <p:ph idx="1"/>
          </p:nvPr>
        </p:nvSpPr>
        <p:spPr>
          <a:xfrm>
            <a:off x="6588224" y="990600"/>
            <a:ext cx="2555776" cy="5791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 smtClean="0"/>
              <a:t>10,000 sq. m Eco-resort with 143 rooms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endParaRPr lang="en-US" sz="1300" dirty="0"/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/>
              <a:t>Offers tourists the opportunity to engage in community urban </a:t>
            </a:r>
            <a:r>
              <a:rPr lang="en-US" sz="1300" dirty="0" smtClean="0"/>
              <a:t>farming</a:t>
            </a:r>
          </a:p>
          <a:p>
            <a:pPr marL="0" indent="0">
              <a:spcBef>
                <a:spcPts val="0"/>
              </a:spcBef>
              <a:buNone/>
            </a:pPr>
            <a:endParaRPr lang="en-US" sz="1300" dirty="0" smtClean="0"/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/>
              <a:t>To host the Sustainability Center of Excellence’s guests, professors and </a:t>
            </a:r>
            <a:r>
              <a:rPr lang="en-US" sz="1300" dirty="0" smtClean="0"/>
              <a:t>lecturers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endParaRPr lang="en-US" sz="1300" dirty="0" smtClean="0"/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 smtClean="0"/>
              <a:t>The country club will have sports facilities &amp; outdoor courts</a:t>
            </a:r>
          </a:p>
          <a:p>
            <a:pPr>
              <a:spcBef>
                <a:spcPts val="0"/>
              </a:spcBef>
              <a:buNone/>
            </a:pPr>
            <a:endParaRPr lang="en-US" sz="1300" dirty="0" smtClean="0"/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 smtClean="0"/>
              <a:t>Environmentally friendly design: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300" dirty="0" smtClean="0"/>
              <a:t>100% water recycling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300" dirty="0" smtClean="0"/>
              <a:t>LED lighting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300" dirty="0" smtClean="0"/>
              <a:t>High efficiency HVAC with moisture control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300" dirty="0" smtClean="0"/>
              <a:t>UV reflective paint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300" dirty="0" smtClean="0"/>
              <a:t>Solar water heaters</a:t>
            </a:r>
          </a:p>
        </p:txBody>
      </p:sp>
    </p:spTree>
    <p:extLst>
      <p:ext uri="{BB962C8B-B14F-4D97-AF65-F5344CB8AC3E}">
        <p14:creationId xmlns:p14="http://schemas.microsoft.com/office/powerpoint/2010/main" xmlns="" val="200885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8学校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943195"/>
            <a:ext cx="6516216" cy="5381405"/>
          </a:xfrm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516216" y="914400"/>
            <a:ext cx="2627784" cy="59436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300" u="sng" dirty="0" smtClean="0"/>
              <a:t>General information:</a:t>
            </a:r>
          </a:p>
          <a:p>
            <a:pPr>
              <a:buFont typeface="Wingdings" pitchFamily="2" charset="2"/>
              <a:buChar char="§"/>
            </a:pPr>
            <a:r>
              <a:rPr lang="en-US" sz="1300" dirty="0" smtClean="0"/>
              <a:t>8,000 sq. m K-12 green school</a:t>
            </a:r>
          </a:p>
          <a:p>
            <a:pPr>
              <a:buFont typeface="Wingdings" pitchFamily="2" charset="2"/>
              <a:buChar char="§"/>
            </a:pPr>
            <a:r>
              <a:rPr lang="en-US" sz="1300" dirty="0" smtClean="0"/>
              <a:t>1000 students</a:t>
            </a:r>
          </a:p>
          <a:p>
            <a:pPr>
              <a:buFont typeface="Wingdings" pitchFamily="2" charset="2"/>
              <a:buChar char="§"/>
            </a:pPr>
            <a:r>
              <a:rPr lang="en-US" sz="1300" dirty="0" smtClean="0"/>
              <a:t>Sustainable building </a:t>
            </a:r>
          </a:p>
          <a:p>
            <a:pPr>
              <a:buFont typeface="Wingdings" pitchFamily="2" charset="2"/>
              <a:buChar char="§"/>
            </a:pPr>
            <a:r>
              <a:rPr lang="en-US" sz="1300" dirty="0" smtClean="0"/>
              <a:t>High-tech, </a:t>
            </a:r>
            <a:r>
              <a:rPr lang="en-US" sz="1300" dirty="0"/>
              <a:t>digitized </a:t>
            </a:r>
            <a:r>
              <a:rPr lang="en-US" sz="1300" dirty="0" smtClean="0"/>
              <a:t>school</a:t>
            </a:r>
          </a:p>
          <a:p>
            <a:pPr>
              <a:buFont typeface="Wingdings" pitchFamily="2" charset="2"/>
              <a:buChar char="§"/>
            </a:pPr>
            <a:endParaRPr lang="en-US" sz="1300" dirty="0" smtClean="0"/>
          </a:p>
          <a:p>
            <a:pPr marL="0" indent="0">
              <a:buNone/>
            </a:pPr>
            <a:r>
              <a:rPr lang="en-US" sz="1300" dirty="0" smtClean="0"/>
              <a:t>Details:</a:t>
            </a:r>
          </a:p>
          <a:p>
            <a:pPr>
              <a:buFont typeface="Wingdings" pitchFamily="2" charset="2"/>
              <a:buChar char="§"/>
            </a:pPr>
            <a:r>
              <a:rPr lang="en-US" sz="1300" dirty="0" smtClean="0"/>
              <a:t>Progressive curriculum</a:t>
            </a:r>
          </a:p>
          <a:p>
            <a:pPr>
              <a:buFont typeface="Wingdings" pitchFamily="2" charset="2"/>
              <a:buChar char="§"/>
            </a:pPr>
            <a:r>
              <a:rPr lang="en-US" sz="1300" dirty="0" smtClean="0"/>
              <a:t>Students will utilize TSC for interactive learning on: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300" dirty="0" smtClean="0"/>
              <a:t>renewable energy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300" dirty="0" smtClean="0"/>
              <a:t>water recycling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300" dirty="0" smtClean="0"/>
              <a:t>air quality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300" dirty="0" smtClean="0"/>
              <a:t>urban farming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300" dirty="0" smtClean="0"/>
              <a:t>waste </a:t>
            </a:r>
            <a:r>
              <a:rPr lang="en-US" sz="1300" dirty="0"/>
              <a:t>management &amp; composting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300" dirty="0" smtClean="0"/>
              <a:t>Access to equestrian center &amp; green spine for P.E.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300" dirty="0" smtClean="0"/>
              <a:t>Various extra-curricular activities available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300" dirty="0" smtClean="0"/>
              <a:t>Outdoor learning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sz="13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sz="1300" dirty="0"/>
          </a:p>
        </p:txBody>
      </p:sp>
      <p:sp>
        <p:nvSpPr>
          <p:cNvPr id="6" name="Title 2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516216" cy="432049"/>
          </a:xfrm>
        </p:spPr>
        <p:txBody>
          <a:bodyPr/>
          <a:lstStyle/>
          <a:p>
            <a:r>
              <a:rPr lang="en-US" dirty="0" smtClean="0"/>
              <a:t>9.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513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2"/>
          <p:cNvSpPr>
            <a:spLocks noGrp="1"/>
          </p:cNvSpPr>
          <p:nvPr>
            <p:ph idx="1"/>
          </p:nvPr>
        </p:nvSpPr>
        <p:spPr>
          <a:xfrm>
            <a:off x="6516216" y="1072208"/>
            <a:ext cx="2627784" cy="5328592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300" dirty="0" smtClean="0"/>
              <a:t>A 2,300 sq. m area for both The Science Museum &amp; The Planetarium</a:t>
            </a:r>
          </a:p>
          <a:p>
            <a:pPr>
              <a:buFont typeface="Wingdings" pitchFamily="2" charset="2"/>
              <a:buChar char="§"/>
            </a:pPr>
            <a:endParaRPr lang="en-US" sz="1300" dirty="0" smtClean="0"/>
          </a:p>
          <a:p>
            <a:pPr marL="0" indent="0">
              <a:buNone/>
            </a:pPr>
            <a:r>
              <a:rPr lang="en-US" sz="1300" u="sng" dirty="0"/>
              <a:t>The Science Museum</a:t>
            </a:r>
            <a:r>
              <a:rPr lang="en-US" sz="1300" u="sng" dirty="0" smtClean="0"/>
              <a:t>:</a:t>
            </a:r>
            <a:endParaRPr lang="en-US" sz="1300" dirty="0" smtClean="0"/>
          </a:p>
          <a:p>
            <a:pPr>
              <a:buFont typeface="Wingdings" pitchFamily="2" charset="2"/>
              <a:buChar char="§"/>
            </a:pPr>
            <a:r>
              <a:rPr lang="en-US" sz="1300" dirty="0" smtClean="0"/>
              <a:t>Indoor &amp; outdoor interactive sustainability exhibits </a:t>
            </a:r>
            <a:r>
              <a:rPr lang="en-US" sz="1300" dirty="0"/>
              <a:t>on</a:t>
            </a:r>
            <a:r>
              <a:rPr lang="en-US" sz="1300" dirty="0" smtClean="0"/>
              <a:t>: energy, water</a:t>
            </a:r>
            <a:r>
              <a:rPr lang="en-US" sz="1300" dirty="0"/>
              <a:t>, </a:t>
            </a:r>
            <a:r>
              <a:rPr lang="en-US" sz="1300" dirty="0" smtClean="0"/>
              <a:t>air</a:t>
            </a:r>
            <a:r>
              <a:rPr lang="en-US" sz="1300" dirty="0"/>
              <a:t>, </a:t>
            </a:r>
            <a:r>
              <a:rPr lang="en-US" sz="1300" dirty="0" smtClean="0"/>
              <a:t>waste &amp; transportation</a:t>
            </a:r>
          </a:p>
          <a:p>
            <a:pPr marL="0" indent="0">
              <a:buNone/>
            </a:pPr>
            <a:endParaRPr lang="en-US" sz="1300" dirty="0" smtClean="0"/>
          </a:p>
          <a:p>
            <a:pPr>
              <a:buFont typeface="Wingdings" pitchFamily="2" charset="2"/>
              <a:buChar char="§"/>
            </a:pPr>
            <a:r>
              <a:rPr lang="en-US" sz="1300" dirty="0" smtClean="0"/>
              <a:t>An observation deck with a 360 degree view of the city</a:t>
            </a:r>
          </a:p>
          <a:p>
            <a:pPr marL="0" indent="0">
              <a:buNone/>
            </a:pPr>
            <a:endParaRPr lang="en-US" sz="1300" dirty="0" smtClean="0"/>
          </a:p>
          <a:p>
            <a:pPr marL="0" indent="0">
              <a:buNone/>
            </a:pPr>
            <a:r>
              <a:rPr lang="en-US" sz="1300" u="sng" dirty="0" smtClean="0"/>
              <a:t>The Planetarium:</a:t>
            </a:r>
          </a:p>
          <a:p>
            <a:pPr>
              <a:buFont typeface="Wingdings" pitchFamily="2" charset="2"/>
              <a:buChar char="§"/>
            </a:pPr>
            <a:r>
              <a:rPr lang="en-US" sz="1300" dirty="0" smtClean="0"/>
              <a:t>10 m in diameter dome</a:t>
            </a:r>
          </a:p>
          <a:p>
            <a:pPr>
              <a:buFont typeface="Wingdings" pitchFamily="2" charset="2"/>
              <a:buChar char="§"/>
            </a:pPr>
            <a:r>
              <a:rPr lang="en-US" sz="1300" dirty="0" smtClean="0"/>
              <a:t>90 person capacity </a:t>
            </a:r>
          </a:p>
          <a:p>
            <a:pPr>
              <a:buFont typeface="Wingdings" pitchFamily="2" charset="2"/>
              <a:buChar char="§"/>
            </a:pPr>
            <a:r>
              <a:rPr lang="en-US" sz="1300" dirty="0" smtClean="0"/>
              <a:t>Screening educational films on sustainability, Planet Earth &amp; the solar system</a:t>
            </a:r>
          </a:p>
          <a:p>
            <a:pPr marL="0" indent="0">
              <a:buNone/>
            </a:pPr>
            <a:endParaRPr lang="en-US" sz="1300" dirty="0" smtClean="0"/>
          </a:p>
          <a:p>
            <a:pPr>
              <a:buFont typeface="Wingdings" pitchFamily="2" charset="2"/>
              <a:buChar char="§"/>
            </a:pPr>
            <a:endParaRPr lang="en-US" sz="1300" dirty="0" smtClean="0"/>
          </a:p>
          <a:p>
            <a:pPr>
              <a:buFont typeface="Wingdings" pitchFamily="2" charset="2"/>
              <a:buChar char="§"/>
            </a:pPr>
            <a:endParaRPr lang="en-US" sz="1300" dirty="0" smtClean="0"/>
          </a:p>
          <a:p>
            <a:pPr>
              <a:buFont typeface="Wingdings" pitchFamily="2" charset="2"/>
              <a:buChar char="§"/>
            </a:pPr>
            <a:endParaRPr lang="en-US" sz="1300" dirty="0" smtClean="0"/>
          </a:p>
          <a:p>
            <a:pPr>
              <a:buFont typeface="Wingdings" pitchFamily="2" charset="2"/>
              <a:buChar char="§"/>
            </a:pPr>
            <a:endParaRPr lang="en-US" sz="1300" dirty="0" smtClean="0"/>
          </a:p>
          <a:p>
            <a:pPr>
              <a:buFont typeface="Wingdings" pitchFamily="2" charset="2"/>
              <a:buChar char="§"/>
            </a:pPr>
            <a:endParaRPr lang="en-US" sz="1300" dirty="0"/>
          </a:p>
        </p:txBody>
      </p:sp>
      <p:pic>
        <p:nvPicPr>
          <p:cNvPr id="5122" name="Picture 2" descr="G:\Site\06 - DSC planetarium view.jpg"/>
          <p:cNvPicPr>
            <a:picLocks noChangeAspect="1" noChangeArrowheads="1"/>
          </p:cNvPicPr>
          <p:nvPr/>
        </p:nvPicPr>
        <p:blipFill>
          <a:blip r:embed="rId3" cstate="print"/>
          <a:srcRect l="5231" r="22500"/>
          <a:stretch>
            <a:fillRect/>
          </a:stretch>
        </p:blipFill>
        <p:spPr bwMode="auto">
          <a:xfrm>
            <a:off x="0" y="1059918"/>
            <a:ext cx="6400800" cy="5264682"/>
          </a:xfrm>
          <a:prstGeom prst="rect">
            <a:avLst/>
          </a:prstGeom>
          <a:noFill/>
        </p:spPr>
      </p:pic>
      <p:sp>
        <p:nvSpPr>
          <p:cNvPr id="7" name="Title 2"/>
          <p:cNvSpPr>
            <a:spLocks noGrp="1"/>
          </p:cNvSpPr>
          <p:nvPr>
            <p:ph type="ctrTitle"/>
          </p:nvPr>
        </p:nvSpPr>
        <p:spPr>
          <a:xfrm>
            <a:off x="2209800" y="332655"/>
            <a:ext cx="6934200" cy="432049"/>
          </a:xfrm>
        </p:spPr>
        <p:txBody>
          <a:bodyPr/>
          <a:lstStyle/>
          <a:p>
            <a:r>
              <a:rPr lang="en-US" sz="3400" dirty="0" smtClean="0"/>
              <a:t>10. Science Museum &amp; Planetarium</a:t>
            </a:r>
            <a:endParaRPr lang="en-US" sz="3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“</a:t>
            </a:r>
            <a:r>
              <a:rPr lang="en-US" i="1" dirty="0" smtClean="0">
                <a:solidFill>
                  <a:schemeClr val="tx1"/>
                </a:solidFill>
              </a:rPr>
              <a:t>The greater danger for most of us lies not in setting our aim </a:t>
            </a:r>
            <a:r>
              <a:rPr lang="en-US" b="1" i="1" dirty="0" smtClean="0">
                <a:solidFill>
                  <a:schemeClr val="tx1"/>
                </a:solidFill>
              </a:rPr>
              <a:t>too high </a:t>
            </a:r>
            <a:r>
              <a:rPr lang="en-US" i="1" dirty="0" smtClean="0">
                <a:solidFill>
                  <a:schemeClr val="tx1"/>
                </a:solidFill>
              </a:rPr>
              <a:t>and falling short…but in setting our aim </a:t>
            </a:r>
            <a:r>
              <a:rPr lang="en-US" b="1" i="1" dirty="0" smtClean="0">
                <a:solidFill>
                  <a:schemeClr val="tx1"/>
                </a:solidFill>
              </a:rPr>
              <a:t>too low</a:t>
            </a:r>
            <a:r>
              <a:rPr lang="en-US" i="1" dirty="0" smtClean="0">
                <a:solidFill>
                  <a:schemeClr val="tx1"/>
                </a:solidFill>
              </a:rPr>
              <a:t>, and achieving our mark</a:t>
            </a:r>
            <a:r>
              <a:rPr lang="en-US" dirty="0" smtClean="0">
                <a:solidFill>
                  <a:schemeClr val="tx1"/>
                </a:solidFill>
              </a:rPr>
              <a:t>” </a:t>
            </a:r>
          </a:p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algn="r">
              <a:buNone/>
            </a:pPr>
            <a:r>
              <a:rPr lang="en-US" dirty="0" smtClean="0">
                <a:solidFill>
                  <a:schemeClr val="tx1"/>
                </a:solidFill>
              </a:rPr>
              <a:t>							</a:t>
            </a:r>
            <a:r>
              <a:rPr lang="en-US" b="1" i="1" dirty="0" smtClean="0">
                <a:solidFill>
                  <a:schemeClr val="tx1"/>
                </a:solidFill>
              </a:rPr>
              <a:t>Michelangelo</a:t>
            </a:r>
            <a:endParaRPr lang="en-US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04 - DSC institue view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6117811" cy="4953000"/>
          </a:xfr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117812" y="1143000"/>
            <a:ext cx="3026190" cy="609600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300" u="sng" dirty="0" smtClean="0">
                <a:ea typeface="ＭＳ Ｐゴシック" pitchFamily="34" charset="-128"/>
              </a:rPr>
              <a:t>General information:</a:t>
            </a:r>
          </a:p>
          <a:p>
            <a:pPr>
              <a:buFont typeface="Wingdings" pitchFamily="2" charset="2"/>
              <a:buChar char="§"/>
            </a:pPr>
            <a:r>
              <a:rPr lang="en-US" sz="1300" dirty="0" smtClean="0">
                <a:ea typeface="ＭＳ Ｐゴシック" pitchFamily="34" charset="-128"/>
              </a:rPr>
              <a:t>10,000 sq. m </a:t>
            </a:r>
          </a:p>
          <a:p>
            <a:pPr>
              <a:buFont typeface="Wingdings" pitchFamily="2" charset="2"/>
              <a:buChar char="§"/>
            </a:pPr>
            <a:r>
              <a:rPr lang="en-US" sz="1300" dirty="0">
                <a:ea typeface="ＭＳ Ｐゴシック" pitchFamily="34" charset="-128"/>
              </a:rPr>
              <a:t>W</a:t>
            </a:r>
            <a:r>
              <a:rPr lang="en-US" sz="1300" dirty="0" smtClean="0">
                <a:ea typeface="ＭＳ Ｐゴシック" pitchFamily="34" charset="-128"/>
              </a:rPr>
              <a:t>orld class institution focused on sustainability</a:t>
            </a:r>
          </a:p>
          <a:p>
            <a:pPr>
              <a:buFont typeface="Wingdings" pitchFamily="2" charset="2"/>
              <a:buChar char="§"/>
            </a:pPr>
            <a:r>
              <a:rPr lang="en-US" sz="1300" dirty="0" smtClean="0">
                <a:ea typeface="ＭＳ Ｐゴシック" pitchFamily="34" charset="-128"/>
              </a:rPr>
              <a:t>Will function as the “brain” to monitor TSC environmental performance</a:t>
            </a:r>
          </a:p>
          <a:p>
            <a:pPr>
              <a:buFont typeface="Wingdings" pitchFamily="2" charset="2"/>
              <a:buChar char="§"/>
            </a:pPr>
            <a:endParaRPr lang="en-US" sz="1300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sz="1300" dirty="0" smtClean="0">
                <a:ea typeface="ＭＳ Ｐゴシック" pitchFamily="34" charset="-128"/>
              </a:rPr>
              <a:t>Offering the following activities:</a:t>
            </a:r>
          </a:p>
          <a:p>
            <a:pPr lvl="1">
              <a:buFont typeface="Wingdings" pitchFamily="2" charset="2"/>
              <a:buChar char="§"/>
            </a:pPr>
            <a:r>
              <a:rPr lang="en-US" sz="1300" dirty="0" smtClean="0">
                <a:ea typeface="ＭＳ Ｐゴシック" pitchFamily="34" charset="-128"/>
              </a:rPr>
              <a:t>Applied sustainability research</a:t>
            </a:r>
          </a:p>
          <a:p>
            <a:pPr lvl="1">
              <a:buFont typeface="Wingdings" pitchFamily="2" charset="2"/>
              <a:buChar char="§"/>
            </a:pPr>
            <a:r>
              <a:rPr lang="en-US" sz="1300" dirty="0" smtClean="0">
                <a:ea typeface="ＭＳ Ｐゴシック" pitchFamily="34" charset="-128"/>
              </a:rPr>
              <a:t>Training courses</a:t>
            </a:r>
          </a:p>
          <a:p>
            <a:pPr lvl="1">
              <a:buFont typeface="Wingdings" pitchFamily="2" charset="2"/>
              <a:buChar char="§"/>
            </a:pPr>
            <a:r>
              <a:rPr lang="en-US" sz="1300" dirty="0" smtClean="0">
                <a:ea typeface="ＭＳ Ｐゴシック" pitchFamily="34" charset="-128"/>
              </a:rPr>
              <a:t>Sustainability consulting services</a:t>
            </a:r>
          </a:p>
          <a:p>
            <a:pPr lvl="1">
              <a:buFont typeface="Wingdings" pitchFamily="2" charset="2"/>
              <a:buChar char="§"/>
            </a:pPr>
            <a:r>
              <a:rPr lang="en-US" sz="1300" dirty="0" smtClean="0">
                <a:ea typeface="ＭＳ Ｐゴシック" pitchFamily="34" charset="-128"/>
              </a:rPr>
              <a:t>Sustainability exhibitions &amp; conferences</a:t>
            </a:r>
          </a:p>
          <a:p>
            <a:pPr lvl="1">
              <a:buFont typeface="Wingdings" pitchFamily="2" charset="2"/>
              <a:buChar char="§"/>
            </a:pPr>
            <a:r>
              <a:rPr lang="en-US" sz="1300" dirty="0" smtClean="0">
                <a:ea typeface="ＭＳ Ｐゴシック" pitchFamily="34" charset="-128"/>
              </a:rPr>
              <a:t>Providing scholarships to students in other universities (</a:t>
            </a:r>
            <a:r>
              <a:rPr lang="en-US" sz="1300" dirty="0" err="1" smtClean="0">
                <a:ea typeface="ＭＳ Ｐゴシック" pitchFamily="34" charset="-128"/>
              </a:rPr>
              <a:t>B.Sc</a:t>
            </a:r>
            <a:r>
              <a:rPr lang="en-US" sz="1300" dirty="0" smtClean="0">
                <a:ea typeface="ＭＳ Ｐゴシック" pitchFamily="34" charset="-128"/>
              </a:rPr>
              <a:t> , </a:t>
            </a:r>
            <a:r>
              <a:rPr lang="en-US" sz="1300" dirty="0" err="1" smtClean="0">
                <a:ea typeface="ＭＳ Ｐゴシック" pitchFamily="34" charset="-128"/>
              </a:rPr>
              <a:t>M.Sc</a:t>
            </a:r>
            <a:r>
              <a:rPr lang="en-US" sz="1300" dirty="0" smtClean="0">
                <a:ea typeface="ＭＳ Ｐゴシック" pitchFamily="34" charset="-128"/>
              </a:rPr>
              <a:t> , PhD)</a:t>
            </a:r>
          </a:p>
          <a:p>
            <a:pPr marL="457200" lvl="1" indent="0">
              <a:buNone/>
            </a:pPr>
            <a:endParaRPr lang="en-US" sz="1300" dirty="0" smtClean="0">
              <a:ea typeface="ＭＳ Ｐゴシック" pitchFamily="34" charset="-128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ctrTitle"/>
          </p:nvPr>
        </p:nvSpPr>
        <p:spPr>
          <a:xfrm>
            <a:off x="1447800" y="332655"/>
            <a:ext cx="7696200" cy="432049"/>
          </a:xfrm>
        </p:spPr>
        <p:txBody>
          <a:bodyPr/>
          <a:lstStyle/>
          <a:p>
            <a:r>
              <a:rPr lang="en-US" sz="3200" dirty="0" smtClean="0"/>
              <a:t>11. Sustainability Center of Excellence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40069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53336"/>
            <a:ext cx="2699792" cy="40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2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516216" cy="432049"/>
          </a:xfrm>
        </p:spPr>
        <p:txBody>
          <a:bodyPr/>
          <a:lstStyle/>
          <a:p>
            <a:r>
              <a:rPr lang="en-US" dirty="0" smtClean="0"/>
              <a:t>Our Strategy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66937"/>
            <a:ext cx="8763000" cy="589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3156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Energy</a:t>
            </a:r>
            <a:endParaRPr lang="en-GB" dirty="0"/>
          </a:p>
        </p:txBody>
      </p:sp>
      <p:grpSp>
        <p:nvGrpSpPr>
          <p:cNvPr id="2" name="Group 13"/>
          <p:cNvGrpSpPr/>
          <p:nvPr/>
        </p:nvGrpSpPr>
        <p:grpSpPr>
          <a:xfrm>
            <a:off x="392219" y="1700808"/>
            <a:ext cx="2154296" cy="1708150"/>
            <a:chOff x="467544" y="2352772"/>
            <a:chExt cx="2154296" cy="1708150"/>
          </a:xfrm>
        </p:grpSpPr>
        <p:pic>
          <p:nvPicPr>
            <p:cNvPr id="1026" name="Picture 2" descr="C:\Users\dbc\Desktop\Design Studio\Vector Library\Net Zero Homes-0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352772"/>
              <a:ext cx="2154296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67544" y="3506924"/>
              <a:ext cx="20822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Conventional Home</a:t>
              </a:r>
            </a:p>
            <a:p>
              <a:pPr algn="ctr"/>
              <a:r>
                <a:rPr lang="en-GB" sz="15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170 KWh/m</a:t>
              </a:r>
              <a:r>
                <a:rPr lang="en-GB" sz="1500" b="1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r>
                <a:rPr lang="en-GB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GB" sz="15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Annually</a:t>
              </a:r>
              <a:endParaRPr lang="en-GB" sz="15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6300193" y="1725916"/>
            <a:ext cx="2154296" cy="1736776"/>
            <a:chOff x="6444208" y="2352772"/>
            <a:chExt cx="2154296" cy="173677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6445005" y="2352772"/>
              <a:ext cx="2152703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444208" y="3535550"/>
              <a:ext cx="21542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Energy Efficient Home</a:t>
              </a:r>
            </a:p>
            <a:p>
              <a:pPr algn="ctr"/>
              <a:r>
                <a:rPr lang="en-GB" sz="15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80 KWh/m</a:t>
              </a:r>
              <a:r>
                <a:rPr lang="en-GB" sz="1500" b="1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 </a:t>
              </a:r>
              <a:r>
                <a:rPr lang="en-GB" sz="15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GB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Annually</a:t>
              </a:r>
              <a:endParaRPr lang="en-GB" sz="15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" name="Group 16"/>
          <p:cNvGrpSpPr/>
          <p:nvPr/>
        </p:nvGrpSpPr>
        <p:grpSpPr>
          <a:xfrm>
            <a:off x="3347864" y="1700808"/>
            <a:ext cx="2154296" cy="1792942"/>
            <a:chOff x="3425816" y="2274902"/>
            <a:chExt cx="2154296" cy="179294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3980106" y="2274902"/>
              <a:ext cx="1080120" cy="1080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425816" y="3283014"/>
              <a:ext cx="215429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Demand Management Strategies – 40-50% Energy Reduction</a:t>
              </a:r>
              <a:endParaRPr lang="en-GB" sz="15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99992" y="4194614"/>
            <a:ext cx="3680270" cy="15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071875" y="5661248"/>
            <a:ext cx="4536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Solar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PV panels to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produce most of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remaining energy required by the energy efficient home</a:t>
            </a:r>
            <a:endParaRPr lang="en-GB" sz="1500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2946137" y="2142491"/>
            <a:ext cx="329719" cy="37682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ight Arrow 29"/>
          <p:cNvSpPr/>
          <p:nvPr/>
        </p:nvSpPr>
        <p:spPr>
          <a:xfrm>
            <a:off x="5652120" y="2196413"/>
            <a:ext cx="329719" cy="37682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ight Arrow 30"/>
          <p:cNvSpPr/>
          <p:nvPr/>
        </p:nvSpPr>
        <p:spPr>
          <a:xfrm rot="5400000">
            <a:off x="7212481" y="3698330"/>
            <a:ext cx="329719" cy="37682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6246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392219" y="1700808"/>
            <a:ext cx="2154296" cy="1708150"/>
            <a:chOff x="467544" y="2352772"/>
            <a:chExt cx="2154296" cy="1708150"/>
          </a:xfrm>
        </p:grpSpPr>
        <p:pic>
          <p:nvPicPr>
            <p:cNvPr id="1026" name="Picture 2" descr="C:\Users\dbc\Desktop\Design Studio\Vector Library\Net Zero Homes-0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352772"/>
              <a:ext cx="2154296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67544" y="3506924"/>
              <a:ext cx="20822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Conventional Home</a:t>
              </a:r>
            </a:p>
            <a:p>
              <a:pPr algn="ctr"/>
              <a:r>
                <a:rPr lang="en-GB" sz="15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Typical Water Usage</a:t>
              </a:r>
              <a:endParaRPr lang="en-GB" sz="15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6300193" y="1725916"/>
            <a:ext cx="2154296" cy="1505943"/>
            <a:chOff x="6444208" y="2352772"/>
            <a:chExt cx="2154296" cy="150594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6445005" y="2352772"/>
              <a:ext cx="2152703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444208" y="3535550"/>
              <a:ext cx="21542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Water Efficient Home</a:t>
              </a:r>
            </a:p>
          </p:txBody>
        </p:sp>
      </p:grpSp>
      <p:grpSp>
        <p:nvGrpSpPr>
          <p:cNvPr id="6" name="Group 16"/>
          <p:cNvGrpSpPr/>
          <p:nvPr/>
        </p:nvGrpSpPr>
        <p:grpSpPr>
          <a:xfrm>
            <a:off x="3347864" y="1700808"/>
            <a:ext cx="2154296" cy="1792942"/>
            <a:chOff x="3425816" y="2274902"/>
            <a:chExt cx="2154296" cy="179294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3980106" y="2274902"/>
              <a:ext cx="1080120" cy="1080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425816" y="3283014"/>
              <a:ext cx="215429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Demand Management  40% Reduction in Water Consumption</a:t>
              </a:r>
              <a:endParaRPr lang="en-GB" sz="15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2" name="Right Arrow 21"/>
          <p:cNvSpPr/>
          <p:nvPr/>
        </p:nvSpPr>
        <p:spPr>
          <a:xfrm>
            <a:off x="2946137" y="2142491"/>
            <a:ext cx="329719" cy="37682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ight Arrow 29"/>
          <p:cNvSpPr/>
          <p:nvPr/>
        </p:nvSpPr>
        <p:spPr>
          <a:xfrm>
            <a:off x="5652120" y="2196413"/>
            <a:ext cx="329719" cy="37682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ight Arrow 30"/>
          <p:cNvSpPr/>
          <p:nvPr/>
        </p:nvSpPr>
        <p:spPr>
          <a:xfrm rot="5400000">
            <a:off x="7212481" y="3698330"/>
            <a:ext cx="329719" cy="37682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imag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1799" y="4437112"/>
            <a:ext cx="1032569" cy="1440160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flipH="1">
            <a:off x="5787752" y="5068402"/>
            <a:ext cx="368424" cy="37682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378144" y="6058163"/>
            <a:ext cx="2154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On-Site Water Treatment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59832" y="6058163"/>
            <a:ext cx="27363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Productive &amp; Non-Productive landscape Irrigation</a:t>
            </a:r>
          </a:p>
        </p:txBody>
      </p:sp>
      <p:pic>
        <p:nvPicPr>
          <p:cNvPr id="24" name="Picture 23" descr="irrigation_icon_index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4509120"/>
            <a:ext cx="1296144" cy="1296144"/>
          </a:xfrm>
          <a:prstGeom prst="rect">
            <a:avLst/>
          </a:prstGeom>
        </p:spPr>
      </p:pic>
      <p:sp>
        <p:nvSpPr>
          <p:cNvPr id="26" name="Title 2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414616" cy="432049"/>
          </a:xfrm>
        </p:spPr>
        <p:txBody>
          <a:bodyPr/>
          <a:lstStyle/>
          <a:p>
            <a:r>
              <a:rPr lang="en-GB" dirty="0" smtClean="0"/>
              <a:t>Water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62463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rvr-01\dsc\Tadweer\AL-AWEER FACTORY\PROPOSAL\tadweer log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895445"/>
            <a:ext cx="2966844" cy="1676555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524000"/>
            <a:ext cx="7704856" cy="4929336"/>
          </a:xfrm>
        </p:spPr>
        <p:txBody>
          <a:bodyPr anchor="ctr">
            <a:noAutofit/>
          </a:bodyPr>
          <a:lstStyle/>
          <a:p>
            <a:pPr>
              <a:spcBef>
                <a:spcPts val="900"/>
              </a:spcBef>
              <a:buFont typeface="Wingdings" pitchFamily="2" charset="2"/>
              <a:buChar char="§"/>
            </a:pPr>
            <a:r>
              <a:rPr lang="en-US" sz="1800" dirty="0" smtClean="0"/>
              <a:t>Fully-integrated </a:t>
            </a:r>
            <a:r>
              <a:rPr lang="en-US" sz="1800" b="1" dirty="0"/>
              <a:t>sorting-at-source </a:t>
            </a:r>
            <a:r>
              <a:rPr lang="en-US" sz="1800" dirty="0" smtClean="0"/>
              <a:t>waste bins throughout </a:t>
            </a:r>
            <a:r>
              <a:rPr lang="en-US" sz="1800" dirty="0"/>
              <a:t>the </a:t>
            </a:r>
            <a:r>
              <a:rPr lang="en-US" sz="1800" dirty="0" smtClean="0"/>
              <a:t>entire community </a:t>
            </a:r>
          </a:p>
          <a:p>
            <a:pPr>
              <a:spcBef>
                <a:spcPts val="900"/>
              </a:spcBef>
              <a:buFont typeface="Wingdings" pitchFamily="2" charset="2"/>
              <a:buChar char="§"/>
            </a:pPr>
            <a:r>
              <a:rPr lang="en-US" sz="1800" dirty="0" smtClean="0"/>
              <a:t>Sorted waste sent to sister company: Tadweer Recycling Facility.</a:t>
            </a:r>
            <a:endParaRPr lang="en-US" sz="1800" dirty="0"/>
          </a:p>
          <a:p>
            <a:pPr>
              <a:spcBef>
                <a:spcPts val="900"/>
              </a:spcBef>
              <a:buFont typeface="Wingdings" pitchFamily="2" charset="2"/>
              <a:buChar char="§"/>
            </a:pPr>
            <a:r>
              <a:rPr lang="en-US" sz="1800" dirty="0" smtClean="0"/>
              <a:t>Recycle bins provided for:</a:t>
            </a:r>
          </a:p>
          <a:p>
            <a:pPr>
              <a:spcBef>
                <a:spcPts val="900"/>
              </a:spcBef>
              <a:buFont typeface="Wingdings" pitchFamily="2" charset="2"/>
              <a:buChar char="§"/>
            </a:pPr>
            <a:endParaRPr lang="en-US" sz="1800" dirty="0" smtClean="0"/>
          </a:p>
          <a:p>
            <a:pPr>
              <a:spcBef>
                <a:spcPts val="900"/>
              </a:spcBef>
              <a:buFont typeface="Wingdings" pitchFamily="2" charset="2"/>
              <a:buChar char="§"/>
            </a:pPr>
            <a:endParaRPr lang="en-US" sz="1800" dirty="0"/>
          </a:p>
          <a:p>
            <a:pPr>
              <a:spcBef>
                <a:spcPts val="900"/>
              </a:spcBef>
              <a:buNone/>
            </a:pPr>
            <a:endParaRPr lang="en-US" sz="1800" dirty="0" smtClean="0"/>
          </a:p>
          <a:p>
            <a:pPr>
              <a:spcBef>
                <a:spcPts val="900"/>
              </a:spcBef>
              <a:buFont typeface="Wingdings" pitchFamily="2" charset="2"/>
              <a:buChar char="§"/>
            </a:pPr>
            <a:r>
              <a:rPr lang="en-US" sz="1800" b="1" dirty="0" smtClean="0"/>
              <a:t>Organic </a:t>
            </a:r>
            <a:r>
              <a:rPr lang="en-US" sz="1800" b="1" dirty="0"/>
              <a:t>waste </a:t>
            </a:r>
            <a:r>
              <a:rPr lang="en-US" sz="1800" dirty="0"/>
              <a:t>will be composted and turned into </a:t>
            </a:r>
            <a:r>
              <a:rPr lang="en-US" sz="1800" b="1" dirty="0"/>
              <a:t>fertilizer</a:t>
            </a:r>
            <a:r>
              <a:rPr lang="en-US" sz="1800" dirty="0"/>
              <a:t> </a:t>
            </a:r>
            <a:r>
              <a:rPr lang="en-US" sz="1800" dirty="0" smtClean="0"/>
              <a:t>and used </a:t>
            </a:r>
            <a:r>
              <a:rPr lang="en-US" sz="1800" dirty="0"/>
              <a:t>in the productive &amp; non-productive landscapes</a:t>
            </a:r>
          </a:p>
          <a:p>
            <a:pPr>
              <a:spcBef>
                <a:spcPts val="900"/>
              </a:spcBef>
              <a:buFont typeface="Wingdings" pitchFamily="2" charset="2"/>
              <a:buChar char="§"/>
            </a:pPr>
            <a:r>
              <a:rPr lang="en-US" sz="1800" b="1" dirty="0"/>
              <a:t>Waste management </a:t>
            </a:r>
            <a:r>
              <a:rPr lang="en-US" sz="1800" b="1" dirty="0" smtClean="0"/>
              <a:t>awareness </a:t>
            </a:r>
            <a:r>
              <a:rPr lang="en-US" sz="1800" dirty="0" smtClean="0"/>
              <a:t>programs offered </a:t>
            </a:r>
            <a:r>
              <a:rPr lang="en-US" sz="1800" dirty="0"/>
              <a:t>on how to reduce &amp; reuse </a:t>
            </a:r>
            <a:r>
              <a:rPr lang="en-US" sz="1800" dirty="0" smtClean="0"/>
              <a:t>waste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381000" y="3428256"/>
            <a:ext cx="5544615" cy="1296144"/>
          </a:xfrm>
          <a:prstGeom prst="rect">
            <a:avLst/>
          </a:prstGeom>
        </p:spPr>
        <p:txBody>
          <a:bodyPr vert="horz" lIns="91440" tIns="45720" rIns="91440" bIns="45720" numCol="2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itchFamily="34" charset="0"/>
              <a:buChar char="•"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itchFamily="34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itchFamily="34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itchFamily="34" charset="0"/>
              <a:buChar char="–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itchFamily="34" charset="0"/>
              <a:buChar char="»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buFont typeface="Wingdings" pitchFamily="2" charset="2"/>
              <a:buChar char="§"/>
            </a:pPr>
            <a:r>
              <a:rPr lang="en-US" sz="1600" dirty="0"/>
              <a:t>Paper &amp; Cardboard</a:t>
            </a:r>
          </a:p>
          <a:p>
            <a:pPr>
              <a:spcBef>
                <a:spcPts val="900"/>
              </a:spcBef>
              <a:buFont typeface="Wingdings" pitchFamily="2" charset="2"/>
              <a:buChar char="§"/>
            </a:pPr>
            <a:r>
              <a:rPr lang="en-US" sz="1600" dirty="0"/>
              <a:t>Glass</a:t>
            </a:r>
          </a:p>
          <a:p>
            <a:pPr>
              <a:spcBef>
                <a:spcPts val="900"/>
              </a:spcBef>
              <a:buFont typeface="Wingdings" pitchFamily="2" charset="2"/>
              <a:buChar char="§"/>
            </a:pPr>
            <a:r>
              <a:rPr lang="en-US" sz="1600" dirty="0" smtClean="0"/>
              <a:t>Plastics</a:t>
            </a:r>
          </a:p>
          <a:p>
            <a:pPr>
              <a:spcBef>
                <a:spcPts val="900"/>
              </a:spcBef>
              <a:buFont typeface="Wingdings" pitchFamily="2" charset="2"/>
              <a:buChar char="§"/>
            </a:pPr>
            <a:r>
              <a:rPr lang="en-US" sz="1600" dirty="0" smtClean="0"/>
              <a:t>Metal</a:t>
            </a:r>
            <a:endParaRPr lang="en-US" sz="1600" dirty="0"/>
          </a:p>
          <a:p>
            <a:pPr>
              <a:spcBef>
                <a:spcPts val="900"/>
              </a:spcBef>
              <a:buFont typeface="Wingdings" pitchFamily="2" charset="2"/>
              <a:buChar char="§"/>
            </a:pPr>
            <a:r>
              <a:rPr lang="en-US" sz="1600" dirty="0" smtClean="0"/>
              <a:t>General </a:t>
            </a:r>
            <a:r>
              <a:rPr lang="en-US" sz="1600" dirty="0"/>
              <a:t>Waste</a:t>
            </a:r>
            <a:endParaRPr lang="en-GB" sz="1600" b="1" dirty="0"/>
          </a:p>
        </p:txBody>
      </p:sp>
      <p:sp>
        <p:nvSpPr>
          <p:cNvPr id="8" name="Title 2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414616" cy="432049"/>
          </a:xfrm>
        </p:spPr>
        <p:txBody>
          <a:bodyPr/>
          <a:lstStyle/>
          <a:p>
            <a:r>
              <a:rPr lang="en-GB" dirty="0" smtClean="0"/>
              <a:t>Waste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026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124743"/>
            <a:ext cx="5400600" cy="5408719"/>
          </a:xfrm>
        </p:spPr>
        <p:txBody>
          <a:bodyPr anchor="ctr">
            <a:noAutofit/>
          </a:bodyPr>
          <a:lstStyle/>
          <a:p>
            <a:pPr>
              <a:spcBef>
                <a:spcPts val="900"/>
              </a:spcBef>
              <a:buFont typeface="Wingdings" pitchFamily="2" charset="2"/>
              <a:buChar char="§"/>
            </a:pPr>
            <a:r>
              <a:rPr lang="en-US" sz="1800" b="1" dirty="0" smtClean="0"/>
              <a:t>Limited vehicular access </a:t>
            </a:r>
            <a:r>
              <a:rPr lang="en-US" sz="1800" dirty="0" smtClean="0"/>
              <a:t>to the outer perimeter ring road and parking lots only. This means internal transportation relies on the following:</a:t>
            </a:r>
          </a:p>
          <a:p>
            <a:pPr lvl="1">
              <a:spcBef>
                <a:spcPts val="900"/>
              </a:spcBef>
              <a:buFont typeface="Wingdings" pitchFamily="2" charset="2"/>
              <a:buChar char="§"/>
            </a:pPr>
            <a:r>
              <a:rPr lang="en-US" sz="1600" b="1" dirty="0" smtClean="0"/>
              <a:t>Zero-emission vehicles</a:t>
            </a:r>
            <a:r>
              <a:rPr lang="en-US" sz="1600" dirty="0" smtClean="0"/>
              <a:t>, charged by solar panels</a:t>
            </a:r>
            <a:r>
              <a:rPr lang="en-US" sz="1600" b="1" dirty="0" smtClean="0"/>
              <a:t>, </a:t>
            </a:r>
            <a:r>
              <a:rPr lang="en-US" sz="1600" dirty="0"/>
              <a:t>and alternative modes of </a:t>
            </a:r>
            <a:r>
              <a:rPr lang="en-US" sz="1600" dirty="0" smtClean="0"/>
              <a:t>transportation such </a:t>
            </a:r>
            <a:r>
              <a:rPr lang="en-US" sz="1600" dirty="0"/>
              <a:t>as:</a:t>
            </a:r>
          </a:p>
          <a:p>
            <a:pPr lvl="2">
              <a:spcBef>
                <a:spcPts val="900"/>
              </a:spcBef>
              <a:buFont typeface="Wingdings" pitchFamily="2" charset="2"/>
              <a:buChar char="§"/>
            </a:pPr>
            <a:r>
              <a:rPr lang="en-US" sz="1400" dirty="0"/>
              <a:t>Electric </a:t>
            </a:r>
            <a:r>
              <a:rPr lang="en-US" sz="1400" dirty="0" smtClean="0"/>
              <a:t>vehicles - </a:t>
            </a:r>
            <a:r>
              <a:rPr lang="en-US" sz="1400" dirty="0"/>
              <a:t>provided to each </a:t>
            </a:r>
            <a:r>
              <a:rPr lang="en-US" sz="1400" dirty="0" smtClean="0"/>
              <a:t>household</a:t>
            </a:r>
            <a:endParaRPr lang="en-US" sz="1400" dirty="0"/>
          </a:p>
          <a:p>
            <a:pPr lvl="2">
              <a:spcBef>
                <a:spcPts val="900"/>
              </a:spcBef>
              <a:buFont typeface="Wingdings" pitchFamily="2" charset="2"/>
              <a:buChar char="§"/>
            </a:pPr>
            <a:r>
              <a:rPr lang="en-US" sz="1400" dirty="0"/>
              <a:t>Internal public transport - electric buses</a:t>
            </a:r>
          </a:p>
          <a:p>
            <a:pPr lvl="2">
              <a:spcBef>
                <a:spcPts val="900"/>
              </a:spcBef>
              <a:buFont typeface="Wingdings" pitchFamily="2" charset="2"/>
              <a:buChar char="§"/>
            </a:pPr>
            <a:r>
              <a:rPr lang="en-US" sz="1400" dirty="0" smtClean="0"/>
              <a:t>Bicycles and segways</a:t>
            </a:r>
            <a:endParaRPr lang="en-US" sz="1400" dirty="0"/>
          </a:p>
          <a:p>
            <a:pPr>
              <a:spcBef>
                <a:spcPts val="900"/>
              </a:spcBef>
              <a:buFont typeface="Wingdings" pitchFamily="2" charset="2"/>
              <a:buChar char="§"/>
            </a:pPr>
            <a:r>
              <a:rPr lang="en-US" sz="1800" b="1" dirty="0" smtClean="0"/>
              <a:t>EV Charging stations </a:t>
            </a:r>
            <a:r>
              <a:rPr lang="en-US" sz="1800" dirty="0" smtClean="0"/>
              <a:t>provided across </a:t>
            </a:r>
            <a:r>
              <a:rPr lang="en-US" sz="1800" dirty="0"/>
              <a:t>the </a:t>
            </a:r>
            <a:r>
              <a:rPr lang="en-US" sz="1800" dirty="0" smtClean="0"/>
              <a:t>city</a:t>
            </a:r>
            <a:endParaRPr lang="en-US" sz="1800" dirty="0"/>
          </a:p>
          <a:p>
            <a:pPr>
              <a:spcBef>
                <a:spcPts val="900"/>
              </a:spcBef>
              <a:buFont typeface="Wingdings" pitchFamily="2" charset="2"/>
              <a:buChar char="§"/>
            </a:pPr>
            <a:r>
              <a:rPr lang="en-US" sz="1800" b="1" dirty="0"/>
              <a:t>Subsidy for an electric car </a:t>
            </a:r>
            <a:r>
              <a:rPr lang="en-US" sz="1800" dirty="0"/>
              <a:t>for each household</a:t>
            </a:r>
          </a:p>
          <a:p>
            <a:pPr>
              <a:spcBef>
                <a:spcPts val="900"/>
              </a:spcBef>
              <a:buFont typeface="Wingdings" pitchFamily="2" charset="2"/>
              <a:buChar char="§"/>
            </a:pPr>
            <a:r>
              <a:rPr lang="en-US" sz="1800" b="1" dirty="0" smtClean="0"/>
              <a:t>Electric shuttle </a:t>
            </a:r>
            <a:r>
              <a:rPr lang="en-US" sz="1800" b="1" dirty="0"/>
              <a:t>bus </a:t>
            </a:r>
            <a:r>
              <a:rPr lang="en-US" sz="1800" dirty="0" smtClean="0"/>
              <a:t>connecting </a:t>
            </a:r>
            <a:r>
              <a:rPr lang="en-US" sz="1800" dirty="0"/>
              <a:t>the City </a:t>
            </a:r>
            <a:r>
              <a:rPr lang="en-US" sz="1800" dirty="0" smtClean="0"/>
              <a:t>to </a:t>
            </a:r>
            <a:r>
              <a:rPr lang="en-US" sz="1800" dirty="0"/>
              <a:t>the nearest metro station (Mall of Emirates)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2316111"/>
            <a:ext cx="3384376" cy="3345137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414616" cy="432049"/>
          </a:xfrm>
        </p:spPr>
        <p:txBody>
          <a:bodyPr/>
          <a:lstStyle/>
          <a:p>
            <a:r>
              <a:rPr lang="en-GB" dirty="0" smtClean="0"/>
              <a:t>Transportation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2765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05600" y="990600"/>
            <a:ext cx="2362200" cy="5715000"/>
          </a:xfrm>
        </p:spPr>
        <p:txBody>
          <a:bodyPr>
            <a:normAutofit fontScale="47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smtClean="0"/>
              <a:t>Phase 1 Completion:                   </a:t>
            </a:r>
            <a:r>
              <a:rPr lang="en-US" i="1" dirty="0" smtClean="0"/>
              <a:t>3</a:t>
            </a:r>
            <a:r>
              <a:rPr lang="en-US" i="1" baseline="30000" dirty="0" smtClean="0"/>
              <a:t>rd</a:t>
            </a:r>
            <a:r>
              <a:rPr lang="en-US" i="1" dirty="0" smtClean="0"/>
              <a:t> Quarter 2015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The Green Belt Buffer Zone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Equestrian Center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The Central Green Spine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Residential clusters 1-5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Community Mall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All utilities</a:t>
            </a:r>
          </a:p>
          <a:p>
            <a:pPr marL="457200" lvl="1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b="1" dirty="0" smtClean="0"/>
              <a:t>Phase 2 Completion :              </a:t>
            </a:r>
            <a:r>
              <a:rPr lang="en-US" i="1" dirty="0" smtClean="0"/>
              <a:t>4</a:t>
            </a:r>
            <a:r>
              <a:rPr lang="en-US" i="1" baseline="30000" dirty="0" smtClean="0"/>
              <a:t>th</a:t>
            </a:r>
            <a:r>
              <a:rPr lang="en-US" i="1" dirty="0" smtClean="0"/>
              <a:t> Quarter 2016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Eco-Resort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Country Club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School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Science Museum &amp; Planetarium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Sustainability Center of Excellence</a:t>
            </a:r>
          </a:p>
          <a:p>
            <a:pPr lvl="2">
              <a:buFont typeface="Wingdings" pitchFamily="2" charset="2"/>
              <a:buChar char="§"/>
            </a:pPr>
            <a:endParaRPr lang="en-US" dirty="0" smtClean="0"/>
          </a:p>
          <a:p>
            <a:pPr lvl="2">
              <a:buFont typeface="Wingdings" pitchFamily="2" charset="2"/>
              <a:buChar char="§"/>
            </a:pPr>
            <a:endParaRPr lang="en-US" dirty="0"/>
          </a:p>
        </p:txBody>
      </p:sp>
      <p:pic>
        <p:nvPicPr>
          <p:cNvPr id="6146" name="Picture 2" descr="G:\Site\wetransfer-246248\_EKO4515 (Large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6735374" cy="5257800"/>
          </a:xfrm>
          <a:prstGeom prst="rect">
            <a:avLst/>
          </a:prstGeom>
          <a:noFill/>
        </p:spPr>
      </p:pic>
      <p:sp>
        <p:nvSpPr>
          <p:cNvPr id="6" name="Title 2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414616" cy="432049"/>
          </a:xfrm>
        </p:spPr>
        <p:txBody>
          <a:bodyPr/>
          <a:lstStyle/>
          <a:p>
            <a:r>
              <a:rPr lang="en-GB" dirty="0" smtClean="0"/>
              <a:t>Project Delivery Timeline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Sustainable City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933056"/>
            <a:ext cx="9144000" cy="576064"/>
          </a:xfrm>
          <a:solidFill>
            <a:srgbClr val="16BA93"/>
          </a:solidFill>
        </p:spPr>
        <p:txBody>
          <a:bodyPr anchor="b">
            <a:normAutofit fontScale="85000" lnSpcReduction="20000"/>
          </a:bodyPr>
          <a:lstStyle/>
          <a:p>
            <a:pPr algn="l"/>
            <a:r>
              <a:rPr lang="en-GB" sz="4400" dirty="0" smtClean="0">
                <a:latin typeface="Arial" pitchFamily="34" charset="0"/>
                <a:cs typeface="Arial" pitchFamily="34" charset="0"/>
              </a:rPr>
              <a:t>        Thank You</a:t>
            </a:r>
            <a:endParaRPr lang="en-GB" sz="4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641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89646"/>
            <a:ext cx="2893332" cy="2901354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516216" cy="432049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95600" y="1630628"/>
            <a:ext cx="60690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The Sustainable City (TSC) is a practical implementation of social, economic and environmental (SEE) sustainability. The City embodies the true meaning of sustainable living through stakeholder engagement, innovative design and future monitoring to sustain itself</a:t>
            </a:r>
            <a:r>
              <a:rPr lang="en-US" sz="2400" dirty="0" smtClean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324" y="4343400"/>
            <a:ext cx="88414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400" dirty="0"/>
          </a:p>
          <a:p>
            <a:pPr algn="just"/>
            <a:r>
              <a:rPr lang="en-US" sz="2400" dirty="0"/>
              <a:t>TSC comprises various </a:t>
            </a:r>
            <a:r>
              <a:rPr lang="en-US" sz="2400" dirty="0" smtClean="0"/>
              <a:t>land-uses </a:t>
            </a:r>
            <a:r>
              <a:rPr lang="en-US" sz="2400" dirty="0"/>
              <a:t>such as residential, commercial, educational, urban farming, leisure, healthcare and The Sustainability Center of Excellence.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78024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adi\Desktop\location MAP updated April-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99" t="2860" r="7440" b="14229"/>
          <a:stretch/>
        </p:blipFill>
        <p:spPr bwMode="auto">
          <a:xfrm>
            <a:off x="0" y="1167440"/>
            <a:ext cx="7086600" cy="508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516216" cy="432049"/>
          </a:xfrm>
        </p:spPr>
        <p:txBody>
          <a:bodyPr/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629400" y="1286232"/>
            <a:ext cx="261127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/>
              <a:t>General information</a:t>
            </a:r>
            <a:r>
              <a:rPr lang="en-US" sz="1600" b="1" u="sng" dirty="0" smtClean="0"/>
              <a:t>:</a:t>
            </a:r>
          </a:p>
          <a:p>
            <a:endParaRPr lang="en-US" sz="16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46 </a:t>
            </a:r>
            <a:r>
              <a:rPr lang="en-US" sz="1400" dirty="0" smtClean="0"/>
              <a:t>hectares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Located </a:t>
            </a:r>
            <a:r>
              <a:rPr lang="en-US" sz="1400" dirty="0"/>
              <a:t>in </a:t>
            </a:r>
            <a:r>
              <a:rPr lang="en-US" sz="1400" dirty="0" err="1"/>
              <a:t>Dubailand</a:t>
            </a:r>
            <a:r>
              <a:rPr lang="en-US" sz="1400" dirty="0"/>
              <a:t> on Al </a:t>
            </a:r>
            <a:r>
              <a:rPr lang="en-US" sz="1400" dirty="0" err="1"/>
              <a:t>Qudra</a:t>
            </a:r>
            <a:r>
              <a:rPr lang="en-US" sz="1400" dirty="0"/>
              <a:t> Road 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20 </a:t>
            </a:r>
            <a:r>
              <a:rPr lang="en-US" sz="1400" dirty="0"/>
              <a:t>minutes drive to Al </a:t>
            </a:r>
            <a:r>
              <a:rPr lang="en-US" sz="1400" dirty="0" err="1"/>
              <a:t>Maktoum</a:t>
            </a:r>
            <a:r>
              <a:rPr lang="en-US" sz="1400" dirty="0"/>
              <a:t> International Airport and the </a:t>
            </a:r>
            <a:r>
              <a:rPr lang="en-US" sz="1400" dirty="0" err="1"/>
              <a:t>Burj</a:t>
            </a:r>
            <a:r>
              <a:rPr lang="en-US" sz="1400" dirty="0"/>
              <a:t> Al Arab Hotel  </a:t>
            </a:r>
          </a:p>
        </p:txBody>
      </p:sp>
    </p:spTree>
    <p:extLst>
      <p:ext uri="{BB962C8B-B14F-4D97-AF65-F5344CB8AC3E}">
        <p14:creationId xmlns:p14="http://schemas.microsoft.com/office/powerpoint/2010/main" xmlns="" val="267703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1.总规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908720"/>
            <a:ext cx="9144000" cy="5949280"/>
          </a:xfrm>
        </p:spPr>
      </p:pic>
      <p:sp>
        <p:nvSpPr>
          <p:cNvPr id="5" name="Title 2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516216" cy="432049"/>
          </a:xfrm>
        </p:spPr>
        <p:txBody>
          <a:bodyPr/>
          <a:lstStyle/>
          <a:p>
            <a:r>
              <a:rPr lang="en-US" dirty="0" smtClean="0"/>
              <a:t>The Sustainable 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8901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ohammad\AppData\Local\Microsoft\Windows\Temporary Internet Files\Content.Outlook\HSWADXLO\Masterplan Updated-87-87-8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9"/>
            <a:ext cx="9144000" cy="514807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2819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627784" y="332655"/>
            <a:ext cx="6516216" cy="432049"/>
          </a:xfrm>
        </p:spPr>
        <p:txBody>
          <a:bodyPr/>
          <a:lstStyle/>
          <a:p>
            <a:r>
              <a:rPr lang="en-US" dirty="0" smtClean="0"/>
              <a:t>1. The Buffer Zone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25346" y="735479"/>
            <a:ext cx="2918654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300" dirty="0"/>
          </a:p>
          <a:p>
            <a:endParaRPr lang="en-US" sz="1300" dirty="0"/>
          </a:p>
          <a:p>
            <a:r>
              <a:rPr lang="en-US" sz="1300" u="sng" dirty="0" smtClean="0"/>
              <a:t>General information:</a:t>
            </a:r>
          </a:p>
          <a:p>
            <a:endParaRPr lang="en-US" sz="13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 27m wide, surrounding the community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 Reduces air &amp; noise pollution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 Barrier to dust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 Provides shade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00" dirty="0" smtClean="0"/>
              <a:t> Enhances air quality</a:t>
            </a:r>
          </a:p>
          <a:p>
            <a:endParaRPr lang="en-US" sz="1300" dirty="0"/>
          </a:p>
          <a:p>
            <a:r>
              <a:rPr lang="en-US" sz="1300" dirty="0" smtClean="0"/>
              <a:t>Consists of:</a:t>
            </a:r>
          </a:p>
          <a:p>
            <a:pPr>
              <a:buFont typeface="Wingdings" pitchFamily="2" charset="2"/>
              <a:buChar char="§"/>
            </a:pPr>
            <a:endParaRPr lang="en-US" sz="1300" dirty="0"/>
          </a:p>
          <a:p>
            <a:pPr marL="342900" indent="-342900">
              <a:buAutoNum type="arabicPeriod"/>
            </a:pPr>
            <a:r>
              <a:rPr lang="en-US" sz="1300" dirty="0" smtClean="0"/>
              <a:t>4 layers of 2500 trees, 10m in height </a:t>
            </a:r>
          </a:p>
          <a:p>
            <a:pPr marL="342900" indent="-342900">
              <a:buAutoNum type="arabicPeriod"/>
            </a:pPr>
            <a:endParaRPr lang="en-US" sz="1300" dirty="0" smtClean="0"/>
          </a:p>
          <a:p>
            <a:pPr marL="342900" indent="-342900">
              <a:buAutoNum type="arabicPeriod"/>
            </a:pPr>
            <a:r>
              <a:rPr lang="en-US" sz="1300" dirty="0" smtClean="0"/>
              <a:t>Shaded two-way 4km horse track</a:t>
            </a:r>
          </a:p>
          <a:p>
            <a:pPr marL="342900" indent="-342900">
              <a:buAutoNum type="arabicPeriod"/>
            </a:pPr>
            <a:endParaRPr lang="en-US" sz="1300" dirty="0" smtClean="0"/>
          </a:p>
          <a:p>
            <a:pPr marL="342900" indent="-342900">
              <a:buAutoNum type="arabicPeriod"/>
            </a:pPr>
            <a:r>
              <a:rPr lang="en-US" sz="1300" dirty="0" smtClean="0"/>
              <a:t>Shaded two-way 4km cycle track</a:t>
            </a:r>
          </a:p>
          <a:p>
            <a:pPr marL="342900" indent="-342900">
              <a:buAutoNum type="arabicPeriod"/>
            </a:pPr>
            <a:endParaRPr lang="en-US" sz="1300" dirty="0" smtClean="0"/>
          </a:p>
          <a:p>
            <a:pPr marL="342900" indent="-342900">
              <a:buAutoNum type="arabicPeriod"/>
            </a:pPr>
            <a:r>
              <a:rPr lang="en-US" sz="1300" dirty="0" smtClean="0"/>
              <a:t>Shaded 3km rubberized walking track</a:t>
            </a:r>
          </a:p>
          <a:p>
            <a:pPr marL="342900" indent="-342900">
              <a:buAutoNum type="arabicPeriod"/>
            </a:pPr>
            <a:endParaRPr lang="en-US" sz="1300" dirty="0" smtClean="0"/>
          </a:p>
          <a:p>
            <a:pPr marL="342900" indent="-342900">
              <a:buAutoNum type="arabicPeriod"/>
            </a:pPr>
            <a:r>
              <a:rPr lang="en-US" sz="1300" dirty="0" smtClean="0"/>
              <a:t>A bio-swale collecting storm water runoff for recycling &amp; reuse</a:t>
            </a:r>
          </a:p>
          <a:p>
            <a:pPr marL="342900" indent="-342900">
              <a:buAutoNum type="arabicPeriod"/>
            </a:pPr>
            <a:endParaRPr lang="en-US" sz="1300" dirty="0" smtClean="0"/>
          </a:p>
          <a:p>
            <a:pPr marL="342900" indent="-342900">
              <a:buAutoNum type="arabicPeriod"/>
            </a:pPr>
            <a:r>
              <a:rPr lang="en-US" sz="1300" dirty="0" smtClean="0"/>
              <a:t>Additional 1000 date palm trees on both sides of outer perimeter ring-road.</a:t>
            </a:r>
          </a:p>
        </p:txBody>
      </p:sp>
      <p:pic>
        <p:nvPicPr>
          <p:cNvPr id="5" name="Picture 3" descr="G:\Site\wetransfer-246248\_EKO4100 (Large).JPG"/>
          <p:cNvPicPr>
            <a:picLocks noChangeAspect="1" noChangeArrowheads="1"/>
          </p:cNvPicPr>
          <p:nvPr/>
        </p:nvPicPr>
        <p:blipFill>
          <a:blip r:embed="rId3" cstate="print"/>
          <a:srcRect l="8108" r="4054"/>
          <a:stretch>
            <a:fillRect/>
          </a:stretch>
        </p:blipFill>
        <p:spPr bwMode="auto">
          <a:xfrm>
            <a:off x="0" y="950495"/>
            <a:ext cx="6172200" cy="51976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351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77000" y="990600"/>
            <a:ext cx="2667000" cy="46085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300" u="sng" dirty="0" smtClean="0"/>
          </a:p>
          <a:p>
            <a:pPr marL="0" indent="0">
              <a:buNone/>
            </a:pPr>
            <a:r>
              <a:rPr lang="en-US" sz="1300" u="sng" dirty="0" smtClean="0"/>
              <a:t>General </a:t>
            </a:r>
            <a:r>
              <a:rPr lang="en-US" sz="1300" u="sng" dirty="0"/>
              <a:t>information</a:t>
            </a:r>
            <a:r>
              <a:rPr lang="en-US" sz="1300" u="sng" dirty="0" smtClean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300" dirty="0" smtClean="0"/>
              <a:t>4,400 sq. m land area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300" dirty="0" smtClean="0"/>
              <a:t>32 stable stalls</a:t>
            </a:r>
          </a:p>
          <a:p>
            <a:pPr marL="0" indent="0">
              <a:buNone/>
            </a:pPr>
            <a:endParaRPr lang="en-US" sz="1300" u="sng" dirty="0" smtClean="0"/>
          </a:p>
          <a:p>
            <a:pPr marL="0" indent="0">
              <a:buNone/>
            </a:pPr>
            <a:r>
              <a:rPr lang="en-US" sz="1300" u="sng" dirty="0" smtClean="0"/>
              <a:t>Activities include:</a:t>
            </a:r>
            <a:endParaRPr lang="en-US" sz="1300" u="sng" dirty="0"/>
          </a:p>
          <a:p>
            <a:pPr>
              <a:buFont typeface="Wingdings" pitchFamily="2" charset="2"/>
              <a:buChar char="§"/>
            </a:pPr>
            <a:endParaRPr lang="en-US" sz="1300" dirty="0" smtClean="0"/>
          </a:p>
          <a:p>
            <a:pPr lvl="1">
              <a:buFont typeface="+mj-lt"/>
              <a:buAutoNum type="arabicPeriod"/>
            </a:pPr>
            <a:r>
              <a:rPr lang="en-US" sz="1300" dirty="0" smtClean="0"/>
              <a:t>Horse riding lessons</a:t>
            </a:r>
          </a:p>
          <a:p>
            <a:pPr lvl="1">
              <a:buFont typeface="+mj-lt"/>
              <a:buAutoNum type="arabicPeriod"/>
            </a:pPr>
            <a:endParaRPr lang="en-US" sz="1300" dirty="0" smtClean="0"/>
          </a:p>
          <a:p>
            <a:pPr lvl="1">
              <a:buFont typeface="+mj-lt"/>
              <a:buAutoNum type="arabicPeriod"/>
            </a:pPr>
            <a:r>
              <a:rPr lang="en-US" sz="1300" dirty="0" smtClean="0"/>
              <a:t>Horse jumping and beauty shows</a:t>
            </a:r>
          </a:p>
          <a:p>
            <a:pPr lvl="1">
              <a:buFont typeface="+mj-lt"/>
              <a:buAutoNum type="arabicPeriod"/>
            </a:pPr>
            <a:endParaRPr lang="en-US" sz="1300" dirty="0" smtClean="0"/>
          </a:p>
          <a:p>
            <a:pPr lvl="1">
              <a:buFont typeface="+mj-lt"/>
              <a:buAutoNum type="arabicPeriod"/>
            </a:pPr>
            <a:r>
              <a:rPr lang="en-US" sz="1300" dirty="0" smtClean="0"/>
              <a:t>City horse carriage tours</a:t>
            </a:r>
          </a:p>
          <a:p>
            <a:endParaRPr lang="en-US" sz="1300" dirty="0" smtClean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2. The Equestrian Center</a:t>
            </a:r>
            <a:endParaRPr lang="en-US" dirty="0"/>
          </a:p>
        </p:txBody>
      </p:sp>
      <p:pic>
        <p:nvPicPr>
          <p:cNvPr id="1028" name="Picture 4" descr="G:\Site\wetransfer-246248\_EKO4330 (Large).JPG"/>
          <p:cNvPicPr>
            <a:picLocks noChangeAspect="1" noChangeArrowheads="1"/>
          </p:cNvPicPr>
          <p:nvPr/>
        </p:nvPicPr>
        <p:blipFill>
          <a:blip r:embed="rId3" cstate="print"/>
          <a:srcRect l="13810"/>
          <a:stretch>
            <a:fillRect/>
          </a:stretch>
        </p:blipFill>
        <p:spPr bwMode="auto">
          <a:xfrm>
            <a:off x="0" y="1003737"/>
            <a:ext cx="6477000" cy="5016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 descr="C:\Users\Fadi\Desktop\Shortcuts\Fay's renderings (Including floor plans)\Central Park and Organic Far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2627784" y="332655"/>
            <a:ext cx="6516216" cy="4320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3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The Central Green Spine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909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18488</TotalTime>
  <Words>1315</Words>
  <Application>Microsoft Office PowerPoint</Application>
  <PresentationFormat>On-screen Show (4:3)</PresentationFormat>
  <Paragraphs>402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 </vt:lpstr>
      <vt:lpstr>Slide 2</vt:lpstr>
      <vt:lpstr>Introduction</vt:lpstr>
      <vt:lpstr>Location</vt:lpstr>
      <vt:lpstr>The Sustainable City</vt:lpstr>
      <vt:lpstr>Slide 6</vt:lpstr>
      <vt:lpstr>1. The Buffer Zone</vt:lpstr>
      <vt:lpstr>2. The Equestrian Center</vt:lpstr>
      <vt:lpstr>Slide 9</vt:lpstr>
      <vt:lpstr>3. The Central Green Spine</vt:lpstr>
      <vt:lpstr>3. The Central Green Spine</vt:lpstr>
      <vt:lpstr>4. The Residential Clusters</vt:lpstr>
      <vt:lpstr>4. The Residential Clusters</vt:lpstr>
      <vt:lpstr>4. Courtyard &amp; Garden Villa</vt:lpstr>
      <vt:lpstr>5. Community Mall</vt:lpstr>
      <vt:lpstr>6. Mosque</vt:lpstr>
      <vt:lpstr>7. Eco-Resort and 8. Country Club </vt:lpstr>
      <vt:lpstr>9. School</vt:lpstr>
      <vt:lpstr>10. Science Museum &amp; Planetarium</vt:lpstr>
      <vt:lpstr>11. Sustainability Center of Excellence</vt:lpstr>
      <vt:lpstr>Our Strategy</vt:lpstr>
      <vt:lpstr>Energy</vt:lpstr>
      <vt:lpstr>Water</vt:lpstr>
      <vt:lpstr>Waste </vt:lpstr>
      <vt:lpstr>Transportation</vt:lpstr>
      <vt:lpstr>Project Delivery Timeline</vt:lpstr>
      <vt:lpstr>The Sustainable City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Sustainable City</dc:title>
  <dc:creator>Mohammad</dc:creator>
  <cp:lastModifiedBy>Cesca</cp:lastModifiedBy>
  <cp:revision>230</cp:revision>
  <dcterms:created xsi:type="dcterms:W3CDTF">2015-04-06T11:57:09Z</dcterms:created>
  <dcterms:modified xsi:type="dcterms:W3CDTF">2015-05-08T00:52:39Z</dcterms:modified>
</cp:coreProperties>
</file>