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62" r:id="rId3"/>
    <p:sldId id="271" r:id="rId4"/>
    <p:sldId id="273" r:id="rId5"/>
    <p:sldId id="274" r:id="rId6"/>
    <p:sldId id="275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29" autoAdjust="0"/>
  </p:normalViewPr>
  <p:slideViewPr>
    <p:cSldViewPr snapToGrid="0" snapToObjects="1">
      <p:cViewPr>
        <p:scale>
          <a:sx n="112" d="100"/>
          <a:sy n="112" d="100"/>
        </p:scale>
        <p:origin x="-15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9479F6-37A2-5441-8EC9-0FCFA271C30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7836685-DF1E-5E4C-829A-26397BA6F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3"/>
            <a:ext cx="7772400" cy="179086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BCBCB Consortium Meeting</a:t>
            </a:r>
          </a:p>
          <a:p>
            <a:pPr algn="ctr">
              <a:buNone/>
            </a:pPr>
            <a:r>
              <a:rPr lang="en-US" dirty="0" smtClean="0"/>
              <a:t>March 26-27, 2014</a:t>
            </a:r>
          </a:p>
          <a:p>
            <a:pPr algn="ctr">
              <a:buNone/>
            </a:pPr>
            <a:r>
              <a:rPr lang="en-US" dirty="0" smtClean="0"/>
              <a:t>Dubai, UAE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Henry  </a:t>
            </a:r>
            <a:r>
              <a:rPr lang="en-US" dirty="0" err="1" smtClean="0"/>
              <a:t>Jaqaman</a:t>
            </a:r>
            <a:endParaRPr lang="en-US" dirty="0"/>
          </a:p>
        </p:txBody>
      </p:sp>
      <p:pic>
        <p:nvPicPr>
          <p:cNvPr id="4" name="Picture 3" descr="BZUlogosmal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0" y="711728"/>
            <a:ext cx="1905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</a:rPr>
              <a:t>Research Areas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  <a:defRPr/>
            </a:pPr>
            <a:endParaRPr lang="en-US" sz="59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8000" dirty="0" smtClean="0"/>
              <a:t>Research Projects (one example from each unit):</a:t>
            </a:r>
          </a:p>
          <a:p>
            <a:pPr>
              <a:buFont typeface="Arial" pitchFamily="34" charset="0"/>
              <a:buChar char="•"/>
              <a:defRPr/>
            </a:pPr>
            <a:endParaRPr lang="en-US" sz="8000" dirty="0" smtClean="0"/>
          </a:p>
          <a:p>
            <a:pPr lvl="1">
              <a:buFont typeface="Arial" pitchFamily="34" charset="0"/>
              <a:buChar char="–"/>
              <a:defRPr/>
            </a:pPr>
            <a:r>
              <a:rPr lang="en-US" sz="8000" dirty="0" smtClean="0"/>
              <a:t>Mediterranean Studies of </a:t>
            </a:r>
            <a:r>
              <a:rPr lang="en-US" sz="8000" b="1" dirty="0" smtClean="0"/>
              <a:t>Cardiovascular Disease and </a:t>
            </a:r>
            <a:r>
              <a:rPr lang="en-US" sz="8000" b="1" dirty="0" err="1" smtClean="0"/>
              <a:t>Hyperglycaemia</a:t>
            </a:r>
            <a:r>
              <a:rPr lang="en-US" sz="8000" dirty="0" smtClean="0"/>
              <a:t>:  Epidemiology unit.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8000" b="1" dirty="0" smtClean="0"/>
              <a:t>Child Discipline and Child protection</a:t>
            </a:r>
            <a:r>
              <a:rPr lang="en-US" sz="8000" dirty="0" smtClean="0"/>
              <a:t>. Child health unit.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8000" b="1" dirty="0" smtClean="0"/>
              <a:t>Youth mental health</a:t>
            </a:r>
            <a:r>
              <a:rPr lang="en-US" sz="8000" dirty="0" smtClean="0"/>
              <a:t>. Mental Health Unit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8000" b="1" dirty="0" smtClean="0"/>
              <a:t>Menopausal Women’s Health Care Needs and Quality of life</a:t>
            </a:r>
            <a:r>
              <a:rPr lang="en-US" sz="8000" dirty="0" smtClean="0"/>
              <a:t>. Women’s Health Unit.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8000" dirty="0" smtClean="0"/>
          </a:p>
          <a:p>
            <a:pPr>
              <a:buFont typeface="Wingdings" pitchFamily="2" charset="2"/>
              <a:buChar char="§"/>
            </a:pPr>
            <a:r>
              <a:rPr lang="en-US" altLang="en-US" sz="8000" b="1" dirty="0" smtClean="0"/>
              <a:t>In 2009</a:t>
            </a:r>
            <a:r>
              <a:rPr lang="en-US" altLang="en-US" sz="8000" dirty="0" smtClean="0"/>
              <a:t>: a series of 5 papers on Health in Palestine commissioned by The Lancet.</a:t>
            </a:r>
            <a:endParaRPr lang="en-US" altLang="en-US" sz="8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sz="8000" b="1" dirty="0" smtClean="0"/>
              <a:t>2009</a:t>
            </a:r>
            <a:r>
              <a:rPr lang="en-US" altLang="en-US" sz="8000" dirty="0" smtClean="0"/>
              <a:t>: The Lancet Palestinian Health Alliance formed, </a:t>
            </a:r>
            <a:r>
              <a:rPr lang="en-US" altLang="en-US" sz="8000" b="1" dirty="0" smtClean="0"/>
              <a:t>regional and international academics</a:t>
            </a:r>
            <a:r>
              <a:rPr lang="en-US" altLang="en-US" sz="8000" dirty="0" smtClean="0"/>
              <a:t>, coordinated by the Institute, 5 annual LPHA conferences organized so far.</a:t>
            </a:r>
          </a:p>
          <a:p>
            <a:pPr>
              <a:buFont typeface="Arial" pitchFamily="34" charset="0"/>
              <a:buChar char="•"/>
              <a:defRPr/>
            </a:pPr>
            <a:endParaRPr lang="en-US" sz="7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Institute of Women’s Studies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Institutionalization of gender studies as a field of scholarly research focusing on core values of equality, freedom and social justice. </a:t>
            </a:r>
          </a:p>
          <a:p>
            <a:pPr algn="just"/>
            <a:r>
              <a:rPr lang="en-US" dirty="0" smtClean="0"/>
              <a:t>Established  in 1994</a:t>
            </a:r>
          </a:p>
          <a:p>
            <a:pPr algn="just"/>
            <a:r>
              <a:rPr lang="en-US" dirty="0" smtClean="0"/>
              <a:t>The first in the Arab Region</a:t>
            </a:r>
          </a:p>
          <a:p>
            <a:pPr algn="just"/>
            <a:r>
              <a:rPr lang="en-US" dirty="0" smtClean="0"/>
              <a:t>MA program in Gender and Development.</a:t>
            </a:r>
          </a:p>
          <a:p>
            <a:pPr algn="just"/>
            <a:r>
              <a:rPr lang="en-US" dirty="0" smtClean="0"/>
              <a:t>minor program in Women Studies for undergraduates.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Projects and Activities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Situation Analysis of Gender-Based Violence in the Work Place in Palestine</a:t>
            </a:r>
            <a:r>
              <a:rPr lang="en-US" dirty="0" smtClean="0"/>
              <a:t>: research exposed  gender-based violence and promoted legal frameworks and policies to create violence-free workplaces.</a:t>
            </a:r>
          </a:p>
          <a:p>
            <a:pPr lvl="0"/>
            <a:r>
              <a:rPr lang="en-US" b="1" dirty="0" smtClean="0"/>
              <a:t>Situation Analysis of Palestinian Women in Palestine : </a:t>
            </a:r>
            <a:r>
              <a:rPr lang="en-US" dirty="0" smtClean="0"/>
              <a:t>in collaboration with Ministry of Women’s Affairs (MOWA) main objectives: </a:t>
            </a:r>
          </a:p>
          <a:p>
            <a:pPr lvl="1"/>
            <a:r>
              <a:rPr lang="en-US" dirty="0" smtClean="0"/>
              <a:t>Evaluation of the current MOWA strategic plan (2011-2013) and development of the 2014-16 strategic plan.</a:t>
            </a:r>
          </a:p>
          <a:p>
            <a:pPr lvl="1"/>
            <a:r>
              <a:rPr lang="en-US" dirty="0" smtClean="0"/>
              <a:t>Advocating inclusion of women’s empowerment strategies into plans of relevant ministries for 2014-16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Ph.D. Program in the Social Sciences</a:t>
            </a:r>
            <a:r>
              <a:rPr lang="en-US" sz="28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Pioneer interdisciplinary program</a:t>
            </a:r>
          </a:p>
          <a:p>
            <a:r>
              <a:rPr lang="en-US" dirty="0" smtClean="0"/>
              <a:t>Traditional disciplines unable to provide the analytical tools necessary for understanding complex social issues</a:t>
            </a:r>
          </a:p>
          <a:p>
            <a:r>
              <a:rPr lang="en-US" dirty="0" smtClean="0"/>
              <a:t>Program starting Fall 2014</a:t>
            </a:r>
          </a:p>
          <a:p>
            <a:r>
              <a:rPr lang="en-US" dirty="0" smtClean="0"/>
              <a:t>10-12 students annually</a:t>
            </a:r>
          </a:p>
          <a:p>
            <a:r>
              <a:rPr lang="en-US" dirty="0" smtClean="0"/>
              <a:t>full-time students supported by fellowships and tuition waivers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Objectives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Establishment of a community of scholars who contribute to the enhancement of education and research in the social sciences</a:t>
            </a:r>
          </a:p>
          <a:p>
            <a:pPr lvl="0"/>
            <a:r>
              <a:rPr lang="en-US" dirty="0" smtClean="0"/>
              <a:t>Development of new theoretical insights and research paradigms relevant to the study of the Arab and Palestinian contexts</a:t>
            </a:r>
          </a:p>
          <a:p>
            <a:pPr lvl="0"/>
            <a:r>
              <a:rPr lang="en-US" dirty="0" smtClean="0"/>
              <a:t>Enhancement of critical and creative thinking in tackling social  issues</a:t>
            </a:r>
          </a:p>
          <a:p>
            <a:pPr lvl="0"/>
            <a:r>
              <a:rPr lang="en-US" dirty="0" smtClean="0"/>
              <a:t>Providing opportunities for doctoral studies in Palestine for those unable to pursue their studies abroad</a:t>
            </a:r>
          </a:p>
          <a:p>
            <a:pPr lvl="0"/>
            <a:r>
              <a:rPr lang="en-US" dirty="0" smtClean="0"/>
              <a:t>Enhancing  the University’s capacity in the social sciences by the recruitment of additional faculty members for the Ph.D. Program.</a:t>
            </a:r>
          </a:p>
          <a:p>
            <a:pPr lvl="0"/>
            <a:r>
              <a:rPr lang="en-US" dirty="0" smtClean="0"/>
              <a:t>Collaboration between local and international </a:t>
            </a:r>
            <a:r>
              <a:rPr lang="en-US" smtClean="0"/>
              <a:t>social scientists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Birzeit</a:t>
            </a:r>
            <a:r>
              <a:rPr lang="en-US" dirty="0" smtClean="0"/>
              <a:t> University has a strong track record in the delivery of several interdisciplinary MA programs: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Democracy and Human Rights,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Contemporary Arab Studies,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Gender and Development Studies,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International Studies,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Community and Public Health, and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Urban Planning and Landscape Architecture.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pperplate Gothic Light"/>
                <a:cs typeface="Copperplate Gothic Light"/>
              </a:rPr>
              <a:t>Department of Architectural Engineering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B. Eng.       Two concentrations: </a:t>
            </a:r>
            <a:r>
              <a:rPr lang="en-US" sz="24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architectural  design,  urban  planning</a:t>
            </a:r>
          </a:p>
          <a:p>
            <a:r>
              <a:rPr lang="en-US" sz="2400" dirty="0" err="1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MSc</a:t>
            </a:r>
            <a:r>
              <a:rPr lang="en-US" sz="24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  Program  in  Urban  Planning and  Landscape  Architecture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 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a mix of pragmatism and theory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offer  students awareness  of  their environment and community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balance  between local  and cosmopolitan cultures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pperplate Gothic Light"/>
                <a:cs typeface="Copperplate Gothic Light"/>
              </a:rPr>
              <a:t>Fields of cooperation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32467"/>
            <a:ext cx="7772400" cy="482309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The department offers consultancies in the following fields: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Urban Planning, land use development and preparation of master plan projects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Urban Design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Landscape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Research in sustainability and environmental design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Rehabilitation and conservation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Architectural design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Interior design 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3D modeling and simulation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Virtual reality based research and designs</a:t>
            </a:r>
          </a:p>
          <a:p>
            <a:pPr marL="742950" lvl="1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Development of promotional packages </a:t>
            </a:r>
          </a:p>
          <a:p>
            <a:pPr marL="742950" lvl="1" algn="just">
              <a:buFont typeface="Wingdings" pitchFamily="2" charset="2"/>
              <a:buChar char="§"/>
            </a:pPr>
            <a:endParaRPr lang="en-US" sz="1200" dirty="0" smtClean="0">
              <a:solidFill>
                <a:srgbClr val="FFFFFF"/>
              </a:solidFill>
              <a:latin typeface="Copperplate Gothic Light"/>
              <a:cs typeface="Copperplate Gothic Ligh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Internships </a:t>
            </a:r>
            <a:r>
              <a:rPr lang="en-US" sz="16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  and    practical   training</a:t>
            </a:r>
            <a:endParaRPr lang="en-US" sz="1600" dirty="0" smtClean="0">
              <a:solidFill>
                <a:srgbClr val="FFFFFF"/>
              </a:solidFill>
              <a:latin typeface="Copperplate Gothic Light"/>
              <a:cs typeface="Copperplate Gothic Ligh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Training courses for professionals in the fields of urban planning, environmental design, rehabilitation, etc…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joint projects and cooperation with international universities and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Faculty of Engineering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Civil Engineering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Mechanical Engineering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Mechatronics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Electrical and Computer Systems Engineering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Master’s program in Sustainable Engineering</a:t>
            </a:r>
          </a:p>
          <a:p>
            <a:pPr>
              <a:buNone/>
            </a:pPr>
            <a:r>
              <a:rPr lang="en-US" dirty="0" smtClean="0"/>
              <a:t>(expected Fall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Institute of Environmental and Water Studies </a:t>
            </a:r>
            <a:r>
              <a:rPr lang="en-US" sz="2200" b="1" dirty="0" smtClean="0">
                <a:solidFill>
                  <a:srgbClr val="0070C0"/>
                </a:solidFill>
              </a:rPr>
              <a:t/>
            </a:r>
            <a:br>
              <a:rPr lang="en-US" sz="2200" b="1" dirty="0" smtClean="0">
                <a:solidFill>
                  <a:srgbClr val="0070C0"/>
                </a:solidFill>
              </a:rPr>
            </a:b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27667"/>
            <a:ext cx="7772400" cy="5127893"/>
          </a:xfrm>
        </p:spPr>
        <p:txBody>
          <a:bodyPr>
            <a:noAutofit/>
          </a:bodyPr>
          <a:lstStyle/>
          <a:p>
            <a:pPr lvl="0"/>
            <a:r>
              <a:rPr lang="en-US" sz="2100" dirty="0" smtClean="0"/>
              <a:t>Two </a:t>
            </a:r>
            <a:r>
              <a:rPr lang="en-US" sz="2100" dirty="0" smtClean="0"/>
              <a:t>MSc programs in Water and Environmental Engineering and Water and Environmental Sciences.</a:t>
            </a:r>
          </a:p>
          <a:p>
            <a:pPr lvl="0"/>
            <a:r>
              <a:rPr lang="en-US" sz="2100" dirty="0" smtClean="0"/>
              <a:t>The IEWS is </a:t>
            </a:r>
            <a:r>
              <a:rPr lang="en-US" sz="2100" dirty="0" smtClean="0"/>
              <a:t>well-known </a:t>
            </a:r>
            <a:r>
              <a:rPr lang="en-US" sz="2100" dirty="0" smtClean="0"/>
              <a:t>for </a:t>
            </a:r>
            <a:r>
              <a:rPr lang="en-US" sz="2100" dirty="0" smtClean="0"/>
              <a:t>its specialization </a:t>
            </a:r>
            <a:r>
              <a:rPr lang="en-US" sz="2100" dirty="0" smtClean="0"/>
              <a:t>in </a:t>
            </a:r>
            <a:r>
              <a:rPr lang="en-US" sz="2100" dirty="0" smtClean="0"/>
              <a:t>wastewater treatment and reuse.</a:t>
            </a:r>
          </a:p>
          <a:p>
            <a:pPr lvl="0"/>
            <a:r>
              <a:rPr lang="en-US" sz="2100" dirty="0" smtClean="0"/>
              <a:t>A wide network of partnerships with international universities.</a:t>
            </a:r>
          </a:p>
          <a:p>
            <a:pPr lvl="0"/>
            <a:r>
              <a:rPr lang="en-US" sz="2100" dirty="0" smtClean="0"/>
              <a:t>Availability of highly qualified staff who are graduates of the Netherlands, Germany and the US.</a:t>
            </a:r>
          </a:p>
          <a:p>
            <a:pPr lvl="0"/>
            <a:r>
              <a:rPr lang="en-US" sz="2100" dirty="0" smtClean="0"/>
              <a:t>New consortium of 5 </a:t>
            </a:r>
            <a:r>
              <a:rPr lang="en-US" sz="2100" dirty="0" smtClean="0"/>
              <a:t>Palestinian and 5 Dutch Universities; BZU is the national </a:t>
            </a:r>
            <a:r>
              <a:rPr lang="en-US" sz="2100" dirty="0" smtClean="0"/>
              <a:t>coordinator.</a:t>
            </a:r>
            <a:endParaRPr lang="en-US" sz="2100" dirty="0" smtClean="0"/>
          </a:p>
          <a:p>
            <a:pPr lvl="0"/>
            <a:r>
              <a:rPr lang="en-US" sz="2100" dirty="0" smtClean="0"/>
              <a:t>A new MSc program in Water and Environmental Management is under preparation in collaboration with several European Universities..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664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Institute of Environmental and Water Studies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Projects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6267"/>
            <a:ext cx="7772400" cy="4899293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Use </a:t>
            </a:r>
            <a:r>
              <a:rPr lang="en-US" sz="2400" dirty="0" smtClean="0"/>
              <a:t>of reclaimed wastewater for food </a:t>
            </a:r>
            <a:r>
              <a:rPr lang="en-US" sz="2400" dirty="0" smtClean="0"/>
              <a:t>security</a:t>
            </a:r>
            <a:endParaRPr lang="en-US" sz="2400" dirty="0" smtClean="0"/>
          </a:p>
          <a:p>
            <a:pPr lvl="0"/>
            <a:r>
              <a:rPr lang="en-US" sz="2400" dirty="0" smtClean="0"/>
              <a:t>Supporting </a:t>
            </a:r>
            <a:r>
              <a:rPr lang="en-US" sz="2400" dirty="0" smtClean="0"/>
              <a:t>better interaction </a:t>
            </a:r>
            <a:r>
              <a:rPr lang="en-US" sz="2400" dirty="0" smtClean="0"/>
              <a:t>between </a:t>
            </a:r>
            <a:r>
              <a:rPr lang="en-US" sz="2400" dirty="0" smtClean="0"/>
              <a:t>scientific </a:t>
            </a:r>
            <a:r>
              <a:rPr lang="en-US" sz="2400" dirty="0" smtClean="0"/>
              <a:t>research, </a:t>
            </a:r>
            <a:r>
              <a:rPr lang="en-US" sz="2400" dirty="0" smtClean="0"/>
              <a:t>policy </a:t>
            </a:r>
            <a:r>
              <a:rPr lang="en-US" sz="2400" dirty="0" smtClean="0"/>
              <a:t>making </a:t>
            </a:r>
            <a:r>
              <a:rPr lang="en-US" sz="2400" dirty="0" smtClean="0"/>
              <a:t>and practice in the Palestinian water sector .</a:t>
            </a:r>
          </a:p>
          <a:p>
            <a:r>
              <a:rPr lang="en-US" sz="2400" dirty="0" smtClean="0"/>
              <a:t>Impact </a:t>
            </a:r>
            <a:r>
              <a:rPr lang="en-US" sz="2400" dirty="0" smtClean="0"/>
              <a:t>of untreated wastewater on natural </a:t>
            </a:r>
            <a:r>
              <a:rPr lang="en-US" sz="2400" dirty="0" smtClean="0"/>
              <a:t>reservoirs: </a:t>
            </a:r>
            <a:r>
              <a:rPr lang="en-US" sz="2400" dirty="0" smtClean="0"/>
              <a:t>Integrated risk assessment .</a:t>
            </a:r>
          </a:p>
          <a:p>
            <a:r>
              <a:rPr lang="en-US" sz="2400" dirty="0" smtClean="0"/>
              <a:t>Natural Systems for Wastewater Treatment and Reuse: Technology </a:t>
            </a:r>
            <a:r>
              <a:rPr lang="en-US" sz="2400" dirty="0" smtClean="0"/>
              <a:t>adaptation </a:t>
            </a:r>
            <a:r>
              <a:rPr lang="en-US" sz="2400" dirty="0" smtClean="0"/>
              <a:t>and Implementation in Developing Countries.</a:t>
            </a:r>
          </a:p>
          <a:p>
            <a:r>
              <a:rPr lang="en-US" sz="2400" dirty="0" smtClean="0"/>
              <a:t>Development of an Integrated Low Cost Anaerobic-Aerobic Biological System </a:t>
            </a:r>
            <a:r>
              <a:rPr lang="en-US" sz="2400" dirty="0" smtClean="0"/>
              <a:t>for </a:t>
            </a:r>
            <a:r>
              <a:rPr lang="en-US" sz="2400" dirty="0" smtClean="0"/>
              <a:t>Grey Water </a:t>
            </a:r>
            <a:r>
              <a:rPr lang="en-US" sz="2400" dirty="0" smtClean="0"/>
              <a:t>Treatment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12064"/>
            <a:ext cx="7806267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Centre for Development Studies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aims to develop  theoretical and conceptual frameworks that explore and contextualize Palestinian development within the reality of occupation. </a:t>
            </a:r>
          </a:p>
          <a:p>
            <a:r>
              <a:rPr lang="en-US" sz="3200" dirty="0" smtClean="0"/>
              <a:t>studies interactions between the economic, social and political determinants of development as well as the structures of power and dominance that preclude sustainable development.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Projects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200" b="1" dirty="0" smtClean="0"/>
              <a:t>Alternative Models of State Formation in Palestine: </a:t>
            </a:r>
            <a:r>
              <a:rPr lang="en-US" sz="3200" dirty="0" smtClean="0"/>
              <a:t>The project aims to study and analyze development practices</a:t>
            </a:r>
            <a:endParaRPr lang="en-US" sz="3200" b="1" dirty="0" smtClean="0"/>
          </a:p>
          <a:p>
            <a:pPr lvl="0"/>
            <a:r>
              <a:rPr lang="en-US" sz="3200" b="1" dirty="0" smtClean="0"/>
              <a:t>Conflict, Participation and Development in Palestine: </a:t>
            </a:r>
            <a:r>
              <a:rPr lang="en-US" sz="3200" dirty="0" smtClean="0"/>
              <a:t>To build up participatory research methods among the Center’s fieldworkers and Vienna University students </a:t>
            </a:r>
            <a:endParaRPr lang="en-US" sz="3200" b="1" dirty="0" smtClean="0"/>
          </a:p>
          <a:p>
            <a:pPr lvl="0"/>
            <a:r>
              <a:rPr lang="en-US" sz="3200" b="1" dirty="0" smtClean="0"/>
              <a:t>Developing a Strategic Plan for  the West Bank’s Area C: </a:t>
            </a:r>
            <a:r>
              <a:rPr lang="en-US" sz="3200" dirty="0" smtClean="0"/>
              <a:t>setting the broad parameters for a development strategy</a:t>
            </a:r>
            <a:endParaRPr lang="en-US" sz="3200" b="1" dirty="0" smtClean="0"/>
          </a:p>
          <a:p>
            <a:pPr lvl="0"/>
            <a:r>
              <a:rPr lang="en-US" sz="3200" b="1" dirty="0" smtClean="0"/>
              <a:t>Empowering People with Disabilities to Claim their Rights and Entitlements: t</a:t>
            </a:r>
            <a:r>
              <a:rPr lang="en-US" sz="3200" dirty="0" smtClean="0"/>
              <a:t>he project aims to empower People with Disabilities to become key agents of change within their communities</a:t>
            </a:r>
          </a:p>
          <a:p>
            <a:r>
              <a:rPr lang="en-US" sz="3200" b="1" dirty="0" smtClean="0"/>
              <a:t>Developing a National Plan for People with Disability</a:t>
            </a:r>
            <a:endParaRPr lang="en-US" sz="3200" dirty="0" smtClean="0"/>
          </a:p>
          <a:p>
            <a:pPr lvl="0"/>
            <a:r>
              <a:rPr lang="en-US" b="1" dirty="0" smtClean="0"/>
              <a:t>Issued Four Palestinian Human Development reports , </a:t>
            </a:r>
            <a:r>
              <a:rPr lang="en-GB" sz="3100" b="1" dirty="0" smtClean="0"/>
              <a:t>trained 1,000 fieldworkers</a:t>
            </a:r>
            <a:endParaRPr lang="en-US" sz="31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Institute of Community and Public Health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 Developed in response to the need for </a:t>
            </a:r>
            <a:r>
              <a:rPr lang="en-US" b="1" dirty="0" smtClean="0"/>
              <a:t>generating the evidence required for informed health policies, plans and programs.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/>
              <a:t>Contributes to the protection and improvement of the health</a:t>
            </a:r>
            <a:r>
              <a:rPr lang="en-US" dirty="0" smtClean="0"/>
              <a:t> of the Palestinian population through research, teaching, and the capacity building of public health providers and planners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807</TotalTime>
  <Words>753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 </vt:lpstr>
      <vt:lpstr>Department of Architectural Engineering</vt:lpstr>
      <vt:lpstr>Fields of cooperation</vt:lpstr>
      <vt:lpstr>Faculty of Engineering</vt:lpstr>
      <vt:lpstr>Institute of Environmental and Water Studies  </vt:lpstr>
      <vt:lpstr>Institute of Environmental and Water Studies – Projects </vt:lpstr>
      <vt:lpstr>Centre for Development Studies</vt:lpstr>
      <vt:lpstr>Projects</vt:lpstr>
      <vt:lpstr>Institute of Community and Public Health</vt:lpstr>
      <vt:lpstr>Research Areas</vt:lpstr>
      <vt:lpstr>Institute of Women’s Studies </vt:lpstr>
      <vt:lpstr>Projects and Activities</vt:lpstr>
      <vt:lpstr>Ph.D. Program in the Social Sciences  </vt:lpstr>
      <vt:lpstr>Objectives</vt:lpstr>
      <vt:lpstr>Slide 15</vt:lpstr>
    </vt:vector>
  </TitlesOfParts>
  <Company>TU-Graz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Yasid Abed Rego</dc:creator>
  <cp:lastModifiedBy>hjaqaman</cp:lastModifiedBy>
  <cp:revision>60</cp:revision>
  <dcterms:created xsi:type="dcterms:W3CDTF">2014-03-17T21:15:04Z</dcterms:created>
  <dcterms:modified xsi:type="dcterms:W3CDTF">2014-03-24T18:03:00Z</dcterms:modified>
</cp:coreProperties>
</file>